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285" r:id="rId3"/>
    <p:sldId id="284" r:id="rId4"/>
    <p:sldId id="286" r:id="rId5"/>
    <p:sldId id="287" r:id="rId6"/>
    <p:sldId id="288" r:id="rId7"/>
    <p:sldId id="279" r:id="rId8"/>
    <p:sldId id="290" r:id="rId9"/>
    <p:sldId id="291" r:id="rId10"/>
    <p:sldId id="280" r:id="rId11"/>
    <p:sldId id="292" r:id="rId12"/>
    <p:sldId id="281" r:id="rId13"/>
    <p:sldId id="293" r:id="rId14"/>
    <p:sldId id="282" r:id="rId15"/>
    <p:sldId id="294" r:id="rId16"/>
    <p:sldId id="29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just">
              <a:buNone/>
              <a:defRPr sz="2000" cap="all" baseline="0">
                <a:solidFill>
                  <a:schemeClr val="tx2"/>
                </a:solidFill>
                <a:latin typeface="Comic Sans MS" panose="030F0702030302020204" pitchFamily="66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60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46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84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0547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94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92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18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42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8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4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8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134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55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87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24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1B95-C24C-492C-BAB1-214845669B37}" type="datetimeFigureOut">
              <a:rPr lang="en-US" smtClean="0"/>
              <a:t>2/19/2024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865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Comic Sans MS" panose="030F0702030302020204" pitchFamily="66" charset="0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35EAA-24B2-0E83-BDEE-FFA767C35F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788" y="1824500"/>
            <a:ext cx="11535508" cy="1357607"/>
          </a:xfrm>
        </p:spPr>
        <p:txBody>
          <a:bodyPr>
            <a:normAutofit/>
          </a:bodyPr>
          <a:lstStyle/>
          <a:p>
            <a:pPr algn="ctr"/>
            <a:br>
              <a:rPr lang="en-US" sz="3600" dirty="0"/>
            </a:br>
            <a:r>
              <a:rPr lang="en-US" sz="3600" dirty="0"/>
              <a:t>T</a:t>
            </a:r>
            <a:r>
              <a:rPr lang="sr-Latn-RS" sz="3600" dirty="0"/>
              <a:t>REATING</a:t>
            </a:r>
            <a:r>
              <a:rPr lang="en-US" sz="3600" dirty="0"/>
              <a:t> </a:t>
            </a:r>
            <a:r>
              <a:rPr lang="sr-Latn-RS" sz="3600" dirty="0"/>
              <a:t>SEPSIS</a:t>
            </a:r>
            <a:endParaRPr 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63DAE5-83E4-202E-474D-2CC643EC6394}"/>
              </a:ext>
            </a:extLst>
          </p:cNvPr>
          <p:cNvSpPr txBox="1"/>
          <p:nvPr/>
        </p:nvSpPr>
        <p:spPr>
          <a:xfrm>
            <a:off x="970670" y="5711483"/>
            <a:ext cx="2335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Dr. Bo</a:t>
            </a:r>
            <a:r>
              <a:rPr lang="sr-Latn-RS" dirty="0">
                <a:latin typeface="Comic Sans MS" panose="030F0702030302020204" pitchFamily="66" charset="0"/>
              </a:rPr>
              <a:t>ž</a:t>
            </a:r>
            <a:r>
              <a:rPr lang="en-US" dirty="0" err="1">
                <a:latin typeface="Comic Sans MS" panose="030F0702030302020204" pitchFamily="66" charset="0"/>
              </a:rPr>
              <a:t>idar</a:t>
            </a:r>
            <a:r>
              <a:rPr lang="en-US" dirty="0">
                <a:latin typeface="Comic Sans MS" panose="030F0702030302020204" pitchFamily="66" charset="0"/>
              </a:rPr>
              <a:t> </a:t>
            </a:r>
            <a:r>
              <a:rPr lang="en-US" dirty="0" err="1">
                <a:latin typeface="Comic Sans MS" panose="030F0702030302020204" pitchFamily="66" charset="0"/>
              </a:rPr>
              <a:t>Pindović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A6441C-AA40-ECED-17E3-974CC1B4DA77}"/>
              </a:ext>
            </a:extLst>
          </p:cNvPr>
          <p:cNvSpPr txBox="1"/>
          <p:nvPr/>
        </p:nvSpPr>
        <p:spPr>
          <a:xfrm>
            <a:off x="4718091" y="5711483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University of Kragujevac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50D6FC-1AE2-1E7B-E0D7-1DE2D5F90456}"/>
              </a:ext>
            </a:extLst>
          </p:cNvPr>
          <p:cNvSpPr txBox="1"/>
          <p:nvPr/>
        </p:nvSpPr>
        <p:spPr>
          <a:xfrm>
            <a:off x="8750334" y="5711483"/>
            <a:ext cx="3196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Faculty of Medical Sciences</a:t>
            </a:r>
          </a:p>
        </p:txBody>
      </p:sp>
    </p:spTree>
    <p:extLst>
      <p:ext uri="{BB962C8B-B14F-4D97-AF65-F5344CB8AC3E}">
        <p14:creationId xmlns:p14="http://schemas.microsoft.com/office/powerpoint/2010/main" val="1537969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6E15D-E6F8-EF41-668E-CB4C556AB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Amikacin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F01C3-4FC7-A04E-27DE-6A6BCE556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097088"/>
            <a:ext cx="9905999" cy="3541714"/>
          </a:xfrm>
        </p:spPr>
        <p:txBody>
          <a:bodyPr>
            <a:normAutofit/>
          </a:bodyPr>
          <a:lstStyle/>
          <a:p>
            <a:r>
              <a:rPr lang="en-US" sz="2400" b="0" i="0" dirty="0">
                <a:effectLst/>
              </a:rPr>
              <a:t>Amikacin is an aminoglycoside that inhibits the synthesis of proteins necessary for the normal functioning of bacteria. This mechanism of action makes it effective against gram-negative bacteria.</a:t>
            </a:r>
          </a:p>
          <a:p>
            <a:r>
              <a:rPr lang="en-US" sz="2400" b="0" i="0" dirty="0">
                <a:effectLst/>
              </a:rPr>
              <a:t>It is commonly used to treat serious infections such as urinary tract infections, respiratory tract infections, as well as bacterial meningitis.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2493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49477A6-3A2D-A0A4-A348-BD6C88442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en-US" sz="3600" dirty="0"/>
              <a:t>Amikacin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4E98D-FA45-154E-23D3-54F31BED7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i="0" dirty="0">
                <a:effectLst/>
              </a:rPr>
              <a:t>Amikacin is mostly administered intravenously and rarely used in the form of intramuscular injections.</a:t>
            </a:r>
          </a:p>
          <a:p>
            <a:r>
              <a:rPr lang="en-US" sz="2400" b="0" i="0" dirty="0">
                <a:effectLst/>
              </a:rPr>
              <a:t>Its use should be avoided in individuals with renal insufficiency and in those allergic to aminoglycosides.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573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26D7F-FC1F-DCB3-5F41-8B8CB2A90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Vancomycin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C1200-E214-BFBB-78CD-4397C22A5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949182"/>
            <a:ext cx="9922777" cy="3606384"/>
          </a:xfrm>
        </p:spPr>
        <p:txBody>
          <a:bodyPr>
            <a:normAutofit fontScale="92500" lnSpcReduction="20000"/>
          </a:bodyPr>
          <a:lstStyle/>
          <a:p>
            <a:r>
              <a:rPr lang="en-US" sz="2400" b="0" i="0" dirty="0">
                <a:effectLst/>
              </a:rPr>
              <a:t>Vancomycin acts on bacteria by preventing the synthesis of their cell wall. This mechanism of action is particularly effective against gram-positive bacteria, including methicillin-resistant Staphylococcus aureus (MRSA).</a:t>
            </a:r>
          </a:p>
          <a:p>
            <a:r>
              <a:rPr lang="en-US" sz="2400" b="0" i="0" dirty="0">
                <a:effectLst/>
              </a:rPr>
              <a:t>It is most commonly used as therapy for infections where other antibiotics have failed.</a:t>
            </a:r>
          </a:p>
          <a:p>
            <a:r>
              <a:rPr lang="en-US" sz="2400" b="0" i="0" dirty="0">
                <a:effectLst/>
              </a:rPr>
              <a:t>These infections include meningitis, bacterial sepsis, infective endocarditis, skin and soft tissue infections, and infections of the skeletal system.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3086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3848645-A342-42B3-023B-4F9803964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en-US" sz="3600" dirty="0"/>
              <a:t>Vancomycin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0FB9F-DFFD-31A0-AC0E-1A80305C8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362" y="1996534"/>
            <a:ext cx="10687276" cy="388779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400" dirty="0">
                <a:cs typeface="Calibri" panose="020F0502020204030204" pitchFamily="34" charset="0"/>
              </a:rPr>
              <a:t>It is most commonly administered intravenously.</a:t>
            </a:r>
          </a:p>
          <a:p>
            <a:pPr algn="just"/>
            <a:r>
              <a:rPr lang="en-US" sz="2400" dirty="0">
                <a:cs typeface="Calibri" panose="020F0502020204030204" pitchFamily="34" charset="0"/>
              </a:rPr>
              <a:t>Under no circumstances should it be administered intramuscularly due to the risk of necrosis at the site of administration.</a:t>
            </a:r>
          </a:p>
          <a:p>
            <a:pPr algn="just"/>
            <a:r>
              <a:rPr lang="en-US" sz="2400" dirty="0">
                <a:cs typeface="Calibri" panose="020F0502020204030204" pitchFamily="34" charset="0"/>
              </a:rPr>
              <a:t>In individuals allergic to teicoplanin, the use of this medication should be avoided as it may lead to a cross-allergic reaction.</a:t>
            </a:r>
          </a:p>
          <a:p>
            <a:pPr algn="just"/>
            <a:r>
              <a:rPr lang="en-US" sz="2400" dirty="0">
                <a:cs typeface="Calibri" panose="020F0502020204030204" pitchFamily="34" charset="0"/>
              </a:rPr>
              <a:t>The most serious adverse reaction that can occur due to vancomycin administration is Stevens-Johnson syndrome.</a:t>
            </a:r>
          </a:p>
          <a:p>
            <a:pPr algn="just"/>
            <a:r>
              <a:rPr lang="sr-Latn-RS" sz="2400" dirty="0">
                <a:cs typeface="Calibri" panose="020F0502020204030204" pitchFamily="34" charset="0"/>
              </a:rPr>
              <a:t>Special c</a:t>
            </a:r>
            <a:r>
              <a:rPr lang="en-US" sz="2400" dirty="0">
                <a:cs typeface="Calibri" panose="020F0502020204030204" pitchFamily="34" charset="0"/>
              </a:rPr>
              <a:t>are should be taken when using this medication in individuals with renal insufficiency.</a:t>
            </a:r>
          </a:p>
        </p:txBody>
      </p:sp>
    </p:spTree>
    <p:extLst>
      <p:ext uri="{BB962C8B-B14F-4D97-AF65-F5344CB8AC3E}">
        <p14:creationId xmlns:p14="http://schemas.microsoft.com/office/powerpoint/2010/main" val="3901964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14E61-C848-81A1-3A13-D052A1A57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Metronidazole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9F751-A052-6224-FAE0-93AA3631D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210" y="2097088"/>
            <a:ext cx="10492403" cy="3416300"/>
          </a:xfrm>
        </p:spPr>
        <p:txBody>
          <a:bodyPr>
            <a:normAutofit/>
          </a:bodyPr>
          <a:lstStyle/>
          <a:p>
            <a:pPr algn="just"/>
            <a:r>
              <a:rPr lang="en-US" sz="2400" b="0" i="0" dirty="0">
                <a:effectLst/>
              </a:rPr>
              <a:t>Metronidazole is an antibiotic belonging to the nitroimidazole class and is used to treat various anaerobic bacterial and protozoal infections.</a:t>
            </a:r>
          </a:p>
          <a:p>
            <a:pPr algn="just"/>
            <a:r>
              <a:rPr lang="en-US" sz="2400" b="0" i="0" dirty="0">
                <a:effectLst/>
              </a:rPr>
              <a:t>Metronidazole is available in the form of tablets, capsules, and intravenous solution.</a:t>
            </a:r>
            <a:endParaRPr lang="sr-Latn-RS" sz="24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64622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A16C79-E9B9-1E60-B3C8-637DD02C8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en-US" sz="3600" dirty="0"/>
              <a:t>Metronidazole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8EABE-8AC8-CBDD-2750-E1E5CF315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244" y="2468032"/>
            <a:ext cx="10327512" cy="3416300"/>
          </a:xfrm>
        </p:spPr>
        <p:txBody>
          <a:bodyPr>
            <a:normAutofit/>
          </a:bodyPr>
          <a:lstStyle/>
          <a:p>
            <a:r>
              <a:rPr lang="en-US" sz="2400" b="0" i="0" dirty="0">
                <a:effectLst/>
                <a:cs typeface="Calibri" panose="020F0502020204030204" pitchFamily="34" charset="0"/>
              </a:rPr>
              <a:t>Common adverse effects that occur due to its use include a metallic taste in the mouth, changes in taste perception, nausea, vomiting, diarrhea, and rarely allergic reactions.</a:t>
            </a:r>
          </a:p>
          <a:p>
            <a:r>
              <a:rPr lang="en-US" sz="2400" b="0" i="0" dirty="0">
                <a:effectLst/>
                <a:cs typeface="Calibri" panose="020F0502020204030204" pitchFamily="34" charset="0"/>
              </a:rPr>
              <a:t>When combined with mebendazole, it often leads to the development of Stevens-Johnson syndrome.</a:t>
            </a:r>
          </a:p>
          <a:p>
            <a:r>
              <a:rPr lang="en-US" sz="2400" b="0" i="0" dirty="0">
                <a:effectLst/>
                <a:cs typeface="Calibri" panose="020F0502020204030204" pitchFamily="34" charset="0"/>
              </a:rPr>
              <a:t>In combination with alcohol, it can lead to a reaction similar to </a:t>
            </a:r>
            <a:r>
              <a:rPr lang="sr-Latn-RS" sz="2400" b="0" i="0" dirty="0">
                <a:effectLst/>
                <a:cs typeface="Calibri" panose="020F0502020204030204" pitchFamily="34" charset="0"/>
              </a:rPr>
              <a:t>the </a:t>
            </a:r>
            <a:r>
              <a:rPr lang="en-US" sz="2400" b="0" i="0" dirty="0">
                <a:effectLst/>
                <a:cs typeface="Calibri" panose="020F0502020204030204" pitchFamily="34" charset="0"/>
              </a:rPr>
              <a:t>disulfiram</a:t>
            </a:r>
            <a:r>
              <a:rPr lang="sr-Latn-RS" sz="2400" b="0" i="0" dirty="0">
                <a:effectLst/>
                <a:cs typeface="Calibri" panose="020F0502020204030204" pitchFamily="34" charset="0"/>
              </a:rPr>
              <a:t> reaction</a:t>
            </a:r>
            <a:r>
              <a:rPr lang="en-US" sz="2400" b="0" i="0" dirty="0">
                <a:effectLst/>
                <a:cs typeface="Calibri" panose="020F0502020204030204" pitchFamily="34" charset="0"/>
              </a:rPr>
              <a:t>.</a:t>
            </a:r>
            <a:endParaRPr lang="sr-Cyrl-R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280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4533775-2C3C-90D3-2448-E22372827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en-US" sz="3600" dirty="0"/>
              <a:t>Metronidazole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1A63A-851B-223E-067D-FE40B817E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719" y="1988136"/>
            <a:ext cx="10252561" cy="3416300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cs typeface="Calibri" panose="020F0502020204030204" pitchFamily="34" charset="0"/>
              </a:rPr>
              <a:t>It interacts with a large number of drugs.</a:t>
            </a:r>
          </a:p>
          <a:p>
            <a:r>
              <a:rPr lang="en-US" sz="2400" dirty="0">
                <a:cs typeface="Calibri" panose="020F0502020204030204" pitchFamily="34" charset="0"/>
              </a:rPr>
              <a:t>Caution should be exercised when using it together with anticoagulant medications.</a:t>
            </a:r>
          </a:p>
          <a:p>
            <a:r>
              <a:rPr lang="en-US" sz="2400" dirty="0">
                <a:cs typeface="Calibri" panose="020F0502020204030204" pitchFamily="34" charset="0"/>
              </a:rPr>
              <a:t>Its use during pregnancy is not recommended unless absolutely necessary because it crosses the placental barrier and is excreted in maternal milk at the same concentration as in serum.</a:t>
            </a:r>
          </a:p>
          <a:p>
            <a:r>
              <a:rPr lang="en-US" sz="2400" dirty="0">
                <a:cs typeface="Calibri" panose="020F0502020204030204" pitchFamily="34" charset="0"/>
              </a:rPr>
              <a:t>It</a:t>
            </a:r>
            <a:r>
              <a:rPr lang="sr-Latn-RS" sz="2400" dirty="0">
                <a:cs typeface="Calibri" panose="020F0502020204030204" pitchFamily="34" charset="0"/>
              </a:rPr>
              <a:t>s</a:t>
            </a:r>
            <a:r>
              <a:rPr lang="en-US" sz="2400" dirty="0">
                <a:cs typeface="Calibri" panose="020F0502020204030204" pitchFamily="34" charset="0"/>
              </a:rPr>
              <a:t>’ primary </a:t>
            </a:r>
            <a:r>
              <a:rPr lang="sr-Latn-RS" sz="2400" dirty="0">
                <a:cs typeface="Calibri" panose="020F0502020204030204" pitchFamily="34" charset="0"/>
              </a:rPr>
              <a:t>m</a:t>
            </a:r>
            <a:r>
              <a:rPr lang="en-US" sz="2400" dirty="0" err="1">
                <a:cs typeface="Calibri" panose="020F0502020204030204" pitchFamily="34" charset="0"/>
              </a:rPr>
              <a:t>etabolism</a:t>
            </a:r>
            <a:r>
              <a:rPr lang="en-US" sz="2400" dirty="0">
                <a:cs typeface="Calibri" panose="020F0502020204030204" pitchFamily="34" charset="0"/>
              </a:rPr>
              <a:t> path is in the liver.</a:t>
            </a:r>
          </a:p>
        </p:txBody>
      </p:sp>
    </p:spTree>
    <p:extLst>
      <p:ext uri="{BB962C8B-B14F-4D97-AF65-F5344CB8AC3E}">
        <p14:creationId xmlns:p14="http://schemas.microsoft.com/office/powerpoint/2010/main" val="2562125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8CA45-C4CB-ADC5-9C95-193AA717D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en-US" dirty="0"/>
            </a:br>
            <a:r>
              <a:rPr lang="en-US" dirty="0"/>
              <a:t>Analysis of applied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752DE-33A2-A62B-D8C6-F962D99B2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Expected effects of the administered drugs</a:t>
            </a:r>
          </a:p>
          <a:p>
            <a:r>
              <a:rPr lang="en-US" sz="2400" dirty="0"/>
              <a:t>Adverse effects</a:t>
            </a:r>
          </a:p>
          <a:p>
            <a:r>
              <a:rPr lang="en-US" sz="2400" dirty="0"/>
              <a:t>Interactions</a:t>
            </a:r>
          </a:p>
          <a:p>
            <a:r>
              <a:rPr lang="en-US" sz="2400" dirty="0"/>
              <a:t>Contraindications</a:t>
            </a:r>
          </a:p>
        </p:txBody>
      </p:sp>
    </p:spTree>
    <p:extLst>
      <p:ext uri="{BB962C8B-B14F-4D97-AF65-F5344CB8AC3E}">
        <p14:creationId xmlns:p14="http://schemas.microsoft.com/office/powerpoint/2010/main" val="538571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B9FF9-7A0C-322E-C5A8-B403B86A4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Crystalloid solutions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08108-07D5-7B8D-A98F-74FA21EB5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i="0" dirty="0">
                <a:effectLst/>
              </a:rPr>
              <a:t>Crystalloid solutions are aqueous solutions that contain various electrolytes and molecules necessary for performing basic physiological functions in the body.</a:t>
            </a:r>
          </a:p>
          <a:p>
            <a:r>
              <a:rPr lang="en-US" sz="2400" b="0" i="0" dirty="0">
                <a:effectLst/>
              </a:rPr>
              <a:t>The main goal of their application is to maintain water-electrolyte and acid-base balance.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1705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9D346-BDFF-4C25-70E0-3FA207181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Crystalloid solutions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0E3F5-BFD1-0E8A-E4BF-AAAD78D3A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b="0" i="0" dirty="0">
                <a:effectLst/>
              </a:rPr>
              <a:t>Crystalloid solutions usually contain various ions such as:</a:t>
            </a:r>
          </a:p>
          <a:p>
            <a:r>
              <a:rPr lang="en-US" sz="2000" b="0" i="0" dirty="0">
                <a:effectLst/>
              </a:rPr>
              <a:t>sodium (Na+),</a:t>
            </a:r>
          </a:p>
          <a:p>
            <a:r>
              <a:rPr lang="en-US" sz="2000" b="0" i="0" dirty="0">
                <a:effectLst/>
              </a:rPr>
              <a:t>potassium (K+),</a:t>
            </a:r>
          </a:p>
          <a:p>
            <a:r>
              <a:rPr lang="en-US" sz="2000" b="0" i="0" dirty="0">
                <a:effectLst/>
              </a:rPr>
              <a:t>chloride (Cl-), and</a:t>
            </a:r>
          </a:p>
          <a:p>
            <a:r>
              <a:rPr lang="en-US" sz="2000" b="0" i="0" dirty="0">
                <a:effectLst/>
              </a:rPr>
              <a:t>bicarbonates (HCO3-).</a:t>
            </a:r>
          </a:p>
          <a:p>
            <a:pPr marL="0" indent="0">
              <a:buNone/>
            </a:pPr>
            <a:r>
              <a:rPr lang="en-US" sz="2000" b="0" i="0" dirty="0">
                <a:effectLst/>
              </a:rPr>
              <a:t>In some cases, sugars or alcohols may be added to provide additional energy.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192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C94D145-A38F-CFBA-D7BC-AA060BD06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en-US" sz="3600" dirty="0"/>
              <a:t>Crystalloid solutions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9BB78-0815-F7C1-7D6D-DA9E24180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858" y="2054860"/>
            <a:ext cx="10585314" cy="4345940"/>
          </a:xfrm>
        </p:spPr>
        <p:txBody>
          <a:bodyPr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400" b="1" i="0" dirty="0">
                <a:effectLst/>
              </a:rPr>
              <a:t>Isotonic solutions: </a:t>
            </a:r>
            <a:r>
              <a:rPr lang="en-US" sz="2400" i="0" dirty="0">
                <a:effectLst/>
              </a:rPr>
              <a:t>They have a similar osmotic pressure as blood plasma. Sodium is the main ion, and examples include 0.9% sodium chloride solution.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1" i="0" dirty="0">
                <a:effectLst/>
              </a:rPr>
              <a:t>Hypotonic solutions: </a:t>
            </a:r>
            <a:r>
              <a:rPr lang="en-US" sz="2400" i="0" dirty="0">
                <a:effectLst/>
              </a:rPr>
              <a:t>They have a lower osmotic pressure compared to blood. They are used to further hydrate cells. Examples include 0.45% sodium chloride solution.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2400" b="1" i="0" dirty="0">
                <a:effectLst/>
              </a:rPr>
              <a:t>Hypertonic solutions: </a:t>
            </a:r>
            <a:r>
              <a:rPr lang="en-US" sz="2400" i="0" dirty="0">
                <a:effectLst/>
              </a:rPr>
              <a:t>They have a higher osmotic pressure compared to blood and are used to increase the osmotic pressure in the vascular space. Examples include 3% sodium chloride solution.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3030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96D3162-57D7-B637-D5CB-4BC0EB748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en-US" sz="3600" dirty="0"/>
              <a:t>Crystalloid solutions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F0781-2577-D88A-988F-CC828B03B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Adverse effects that may occur due to their use:</a:t>
            </a:r>
          </a:p>
          <a:p>
            <a:r>
              <a:rPr lang="en-US" sz="2000" dirty="0"/>
              <a:t>Electrolyte imbalance</a:t>
            </a:r>
          </a:p>
          <a:p>
            <a:r>
              <a:rPr lang="en-US" sz="2000" dirty="0"/>
              <a:t>Allergic reactions</a:t>
            </a:r>
          </a:p>
          <a:p>
            <a:r>
              <a:rPr lang="en-US" sz="2000" dirty="0"/>
              <a:t>Hypervolemia</a:t>
            </a:r>
          </a:p>
          <a:p>
            <a:r>
              <a:rPr lang="en-US" sz="2000" dirty="0"/>
              <a:t>Hyperchloremic acidosis.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Their administration should be carefully dosed in cases of existing cardiac and/or renal insufficiency.</a:t>
            </a:r>
            <a:endParaRPr lang="sr-Cyrl-RS" sz="2000" b="1" i="0" dirty="0"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974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BD6A2-AF21-C87F-B82E-18509F7F1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/>
              <a:t>Cefepime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8C13D-82DE-4772-A3E8-07B4D5FEF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i="0" dirty="0">
                <a:effectLst/>
              </a:rPr>
              <a:t>Cefepime is a potent antibiotic belonging to the fourth generation of cephalosporins, a class of antibiotics that act by inhibiting the synthesis of bacterial cell walls.</a:t>
            </a:r>
          </a:p>
          <a:p>
            <a:r>
              <a:rPr lang="en-US" sz="2400" b="0" i="0" dirty="0">
                <a:effectLst/>
              </a:rPr>
              <a:t>Cefepime has a broad spectrum of activity and can be used against many types of bacteria, including both gram-positive and gram-negative bacteria.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9368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A0C2F67-8F4F-0A16-E6B3-EB84DCFB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en-US" sz="3600" dirty="0"/>
              <a:t>Cefepime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EB6B2-F6A6-54BF-3109-FAC3459BA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i="0" dirty="0">
                <a:effectLst/>
              </a:rPr>
              <a:t>It is used to treat various infections, including bacterial infections of the respiratory tract, urinary tract, skin and soft tissues, as well as bronchial infections.</a:t>
            </a:r>
          </a:p>
          <a:p>
            <a:r>
              <a:rPr lang="en-US" sz="2400" b="0" i="0" dirty="0">
                <a:effectLst/>
              </a:rPr>
              <a:t>Cefepime is usually administered intravenously, allowing it to rapidly reach appropriate therapeutic concentrations in the blood.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8093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F64E9F5-8DE2-3E39-818E-A1F781D06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en-US" sz="3600" dirty="0"/>
              <a:t>Cefepime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7108E-B07C-9EDC-FF06-F5BEDBDA5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769" y="2153334"/>
            <a:ext cx="10402462" cy="34163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sz="2400" b="1" i="0" dirty="0">
                <a:effectLst/>
                <a:cs typeface="Calibri" panose="020F0502020204030204" pitchFamily="34" charset="0"/>
              </a:rPr>
              <a:t>Contraindications and precautions:</a:t>
            </a:r>
          </a:p>
          <a:p>
            <a:pPr algn="just"/>
            <a:r>
              <a:rPr lang="en-US" sz="2400" i="0" dirty="0">
                <a:effectLst/>
                <a:cs typeface="Calibri" panose="020F0502020204030204" pitchFamily="34" charset="0"/>
              </a:rPr>
              <a:t>Patients with a history of allergies to cephalosporins or </a:t>
            </a:r>
            <a:r>
              <a:rPr lang="en-US" sz="2400" i="0" dirty="0" err="1">
                <a:effectLst/>
                <a:cs typeface="Calibri" panose="020F0502020204030204" pitchFamily="34" charset="0"/>
              </a:rPr>
              <a:t>penicillins</a:t>
            </a:r>
            <a:r>
              <a:rPr lang="en-US" sz="2400" i="0" dirty="0">
                <a:effectLst/>
                <a:cs typeface="Calibri" panose="020F0502020204030204" pitchFamily="34" charset="0"/>
              </a:rPr>
              <a:t> should be very cautious when using cefepime.</a:t>
            </a:r>
          </a:p>
          <a:p>
            <a:pPr algn="just"/>
            <a:r>
              <a:rPr lang="en-US" sz="2400" i="0" dirty="0">
                <a:effectLst/>
                <a:cs typeface="Calibri" panose="020F0502020204030204" pitchFamily="34" charset="0"/>
              </a:rPr>
              <a:t>Also, since it is eliminated from the body through the kidneys, if possible, the use of this medication should be avoided in patients with severe renal insufficiency.</a:t>
            </a:r>
          </a:p>
          <a:p>
            <a:pPr algn="just"/>
            <a:r>
              <a:rPr lang="en-US" sz="2400" i="0" dirty="0">
                <a:effectLst/>
                <a:cs typeface="Calibri" panose="020F0502020204030204" pitchFamily="34" charset="0"/>
              </a:rPr>
              <a:t>If administration cannot be avoided, then the administered dose should be adequately adjusted according to recommendations.</a:t>
            </a:r>
          </a:p>
          <a:p>
            <a:pPr marL="0" indent="0" algn="just">
              <a:buNone/>
            </a:pPr>
            <a:r>
              <a:rPr lang="en-US" sz="2400" b="1" i="0" dirty="0">
                <a:effectLst/>
                <a:cs typeface="Calibri" panose="020F0502020204030204" pitchFamily="34" charset="0"/>
              </a:rPr>
              <a:t>The use of this medication is not recommended in the first three months of pregnancy.</a:t>
            </a:r>
            <a:endParaRPr lang="en-U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178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27</TotalTime>
  <Words>839</Words>
  <Application>Microsoft Office PowerPoint</Application>
  <PresentationFormat>Widescreen</PresentationFormat>
  <Paragraphs>71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Comic Sans MS</vt:lpstr>
      <vt:lpstr>Tw Cen MT</vt:lpstr>
      <vt:lpstr>Circuit</vt:lpstr>
      <vt:lpstr> TREATING SEPSIS</vt:lpstr>
      <vt:lpstr> Analysis of applied therapy</vt:lpstr>
      <vt:lpstr>Crystalloid solutions</vt:lpstr>
      <vt:lpstr>Crystalloid solutions</vt:lpstr>
      <vt:lpstr>Crystalloid solutions</vt:lpstr>
      <vt:lpstr>Crystalloid solutions</vt:lpstr>
      <vt:lpstr>Cefepime</vt:lpstr>
      <vt:lpstr>Cefepime</vt:lpstr>
      <vt:lpstr>Cefepime</vt:lpstr>
      <vt:lpstr>Amikacin</vt:lpstr>
      <vt:lpstr>Amikacin</vt:lpstr>
      <vt:lpstr>Vancomycin</vt:lpstr>
      <vt:lpstr>Vancomycin</vt:lpstr>
      <vt:lpstr>Metronidazole</vt:lpstr>
      <vt:lpstr>Metronidazole</vt:lpstr>
      <vt:lpstr>Metronidazole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Анализа примењене терапије</dc:title>
  <dc:creator>Boki</dc:creator>
  <cp:lastModifiedBy>Boki</cp:lastModifiedBy>
  <cp:revision>3</cp:revision>
  <dcterms:created xsi:type="dcterms:W3CDTF">2024-02-06T17:57:27Z</dcterms:created>
  <dcterms:modified xsi:type="dcterms:W3CDTF">2024-02-18T23:16:02Z</dcterms:modified>
</cp:coreProperties>
</file>