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purl.oclc.org/ooxml/officeDocument/relationships/metadata/thumbnail" Target="docProps/thumbnail.jpeg"/><Relationship Id="rId1" Type="http://purl.oclc.org/ooxml/officeDocument/relationships/officeDocument" Target="ppt/presentation.xml"/><Relationship Id="rId4" Type="http://purl.oclc.org/ooxml/officeDocument/relationships/extendedProperties" Target="docProps/app.xml"/></Relationships>
</file>

<file path=ppt/presentation.xml><?xml version="1.0" encoding="utf-8"?>
<p:presentation xmlns:a="http://purl.oclc.org/ooxml/drawingml/main" xmlns:r="http://purl.oclc.org/ooxml/officeDocument/relationships" xmlns:p="http://purl.oclc.org/ooxml/presentationml/main" saveSubsetFonts="1" conformance="strict">
  <p:sldMasterIdLst>
    <p:sldMasterId id="2147483660" r:id="rId1"/>
  </p:sldMasterIdLst>
  <p:notesMasterIdLst>
    <p:notesMasterId r:id="rId25"/>
  </p:notesMasterIdLst>
  <p:sldIdLst>
    <p:sldId id="278" r:id="rId2"/>
    <p:sldId id="258" r:id="rId3"/>
    <p:sldId id="260" r:id="rId4"/>
    <p:sldId id="261" r:id="rId5"/>
    <p:sldId id="262" r:id="rId6"/>
    <p:sldId id="271" r:id="rId7"/>
    <p:sldId id="273" r:id="rId8"/>
    <p:sldId id="274" r:id="rId9"/>
    <p:sldId id="275" r:id="rId10"/>
    <p:sldId id="276" r:id="rId11"/>
    <p:sldId id="268" r:id="rId12"/>
    <p:sldId id="263" r:id="rId13"/>
    <p:sldId id="264" r:id="rId14"/>
    <p:sldId id="265" r:id="rId15"/>
    <p:sldId id="266" r:id="rId16"/>
    <p:sldId id="267" r:id="rId17"/>
    <p:sldId id="269" r:id="rId18"/>
    <p:sldId id="279" r:id="rId19"/>
    <p:sldId id="270" r:id="rId20"/>
    <p:sldId id="280" r:id="rId21"/>
    <p:sldId id="272" r:id="rId22"/>
    <p:sldId id="281" r:id="rId23"/>
    <p:sldId id="277" r:id="rId24"/>
  </p:sldIdLst>
  <p:sldSz cx="12192000" cy="6858000"/>
  <p:notesSz cx="6858000" cy="9144000"/>
  <p:defaultTextStyle>
    <a:defPPr>
      <a:defRPr lang="e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purl.oclc.org/ooxml/drawingml/main" xmlns:r="http://purl.oclc.org/ooxml/officeDocument/relationships" xmlns:p="http://purl.oclc.org/ooxml/presentationml/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purl.oclc.org/ooxml/drawingml/main" def="{5C22544A-7EE6-4342-B048-85BDC9FD1C3A}"/>
</file>

<file path=ppt/viewProps.xml><?xml version="1.0" encoding="utf-8"?>
<p:viewPr xmlns:a="http://purl.oclc.org/ooxml/drawingml/main" xmlns:r="http://purl.oclc.org/ooxml/officeDocument/relationships" xmlns:p="http://purl.oclc.org/ooxml/presentationml/main" lastView="sldThumbnailView">
  <p:normalViewPr>
    <p:restoredLeft sz="14.995%" autoAdjust="0"/>
    <p:restoredTop sz="88.743%" autoAdjust="0"/>
  </p:normalViewPr>
  <p:slideViewPr>
    <p:cSldViewPr snapToGrid="0">
      <p:cViewPr varScale="1">
        <p:scale>
          <a:sx n="61" d="100"/>
          <a:sy n="61" d="100"/>
        </p:scale>
        <p:origin x="884"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purl.oclc.org/ooxml/officeDocument/relationships/slide" Target="slides/slide7.xml"/><Relationship Id="rId13" Type="http://purl.oclc.org/ooxml/officeDocument/relationships/slide" Target="slides/slide12.xml"/><Relationship Id="rId18" Type="http://purl.oclc.org/ooxml/officeDocument/relationships/slide" Target="slides/slide17.xml"/><Relationship Id="rId26" Type="http://purl.oclc.org/ooxml/officeDocument/relationships/presProps" Target="presProps.xml"/><Relationship Id="rId3" Type="http://purl.oclc.org/ooxml/officeDocument/relationships/slide" Target="slides/slide2.xml"/><Relationship Id="rId21" Type="http://purl.oclc.org/ooxml/officeDocument/relationships/slide" Target="slides/slide20.xml"/><Relationship Id="rId7" Type="http://purl.oclc.org/ooxml/officeDocument/relationships/slide" Target="slides/slide6.xml"/><Relationship Id="rId12" Type="http://purl.oclc.org/ooxml/officeDocument/relationships/slide" Target="slides/slide11.xml"/><Relationship Id="rId17" Type="http://purl.oclc.org/ooxml/officeDocument/relationships/slide" Target="slides/slide16.xml"/><Relationship Id="rId25" Type="http://purl.oclc.org/ooxml/officeDocument/relationships/notesMaster" Target="notesMasters/notesMaster1.xml"/><Relationship Id="rId2" Type="http://purl.oclc.org/ooxml/officeDocument/relationships/slide" Target="slides/slide1.xml"/><Relationship Id="rId16" Type="http://purl.oclc.org/ooxml/officeDocument/relationships/slide" Target="slides/slide15.xml"/><Relationship Id="rId20" Type="http://purl.oclc.org/ooxml/officeDocument/relationships/slide" Target="slides/slide19.xml"/><Relationship Id="rId29" Type="http://purl.oclc.org/ooxml/officeDocument/relationships/tableStyles" Target="tableStyles.xml"/><Relationship Id="rId1" Type="http://purl.oclc.org/ooxml/officeDocument/relationships/slideMaster" Target="slideMasters/slideMaster1.xml"/><Relationship Id="rId6" Type="http://purl.oclc.org/ooxml/officeDocument/relationships/slide" Target="slides/slide5.xml"/><Relationship Id="rId11" Type="http://purl.oclc.org/ooxml/officeDocument/relationships/slide" Target="slides/slide10.xml"/><Relationship Id="rId24" Type="http://purl.oclc.org/ooxml/officeDocument/relationships/slide" Target="slides/slide23.xml"/><Relationship Id="rId5" Type="http://purl.oclc.org/ooxml/officeDocument/relationships/slide" Target="slides/slide4.xml"/><Relationship Id="rId15" Type="http://purl.oclc.org/ooxml/officeDocument/relationships/slide" Target="slides/slide14.xml"/><Relationship Id="rId23" Type="http://purl.oclc.org/ooxml/officeDocument/relationships/slide" Target="slides/slide22.xml"/><Relationship Id="rId28" Type="http://purl.oclc.org/ooxml/officeDocument/relationships/theme" Target="theme/theme1.xml"/><Relationship Id="rId10" Type="http://purl.oclc.org/ooxml/officeDocument/relationships/slide" Target="slides/slide9.xml"/><Relationship Id="rId19" Type="http://purl.oclc.org/ooxml/officeDocument/relationships/slide" Target="slides/slide18.xml"/><Relationship Id="rId4" Type="http://purl.oclc.org/ooxml/officeDocument/relationships/slide" Target="slides/slide3.xml"/><Relationship Id="rId9" Type="http://purl.oclc.org/ooxml/officeDocument/relationships/slide" Target="slides/slide8.xml"/><Relationship Id="rId14" Type="http://purl.oclc.org/ooxml/officeDocument/relationships/slide" Target="slides/slide13.xml"/><Relationship Id="rId22" Type="http://purl.oclc.org/ooxml/officeDocument/relationships/slide" Target="slides/slide21.xml"/><Relationship Id="rId27" Type="http://purl.oclc.org/ooxml/officeDocument/relationships/viewProps" Target="viewProps.xml"/></Relationships>
</file>

<file path=ppt/notesMasters/_rels/notesMaster1.xml.rels><?xml version="1.0" encoding="UTF-8" standalone="yes"?>
<Relationships xmlns="http://schemas.openxmlformats.org/package/2006/relationships"><Relationship Id="rId1" Type="http://purl.oclc.org/ooxml/officeDocument/relationships/theme" Target="../theme/theme2.xml"/></Relationships>
</file>

<file path=ppt/notesMasters/notesMaster1.xml><?xml version="1.0" encoding="utf-8"?>
<p:notesMaster xmlns:a="http://purl.oclc.org/ooxml/drawingml/main" xmlns:r="http://purl.oclc.org/ooxml/officeDocument/relationships" xmlns:p="http://purl.oclc.org/ooxml/presentationml/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r-Latn-R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5CF67C-E97B-4579-A3A5-FE8832DD06E3}" type="datetimeFigureOut">
              <a:rPr lang="sr-Latn-RS" smtClean="0"/>
              <a:t>3.2.2024.</a:t>
            </a:fld>
            <a:endParaRPr lang="sr-Latn-R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r-Latn-R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r-Latn-R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4B6FDC5-CABA-47E4-892A-9A26686B3AFF}" type="slidenum">
              <a:rPr lang="sr-Latn-RS" smtClean="0"/>
              <a:t>‹#›</a:t>
            </a:fld>
            <a:endParaRPr lang="sr-Latn-RS"/>
          </a:p>
        </p:txBody>
      </p:sp>
    </p:spTree>
    <p:extLst>
      <p:ext uri="{BB962C8B-B14F-4D97-AF65-F5344CB8AC3E}">
        <p14:creationId xmlns:p14="http://schemas.microsoft.com/office/powerpoint/2010/main" val="42946021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purl.oclc.org/ooxml/officeDocument/relationships/slide" Target="../slides/slide2.xml"/><Relationship Id="rId1" Type="http://purl.oclc.org/ooxml/officeDocument/relationships/notesMaster" Target="../notesMasters/notesMaster1.xml"/></Relationships>
</file>

<file path=ppt/notesSlides/_rels/notesSlide2.xml.rels><?xml version="1.0" encoding="UTF-8" standalone="yes"?>
<Relationships xmlns="http://schemas.openxmlformats.org/package/2006/relationships"><Relationship Id="rId2" Type="http://purl.oclc.org/ooxml/officeDocument/relationships/slide" Target="../slides/slide11.xml"/><Relationship Id="rId1" Type="http://purl.oclc.org/ooxml/officeDocument/relationships/notesMaster" Target="../notesMasters/notesMaster1.xml"/></Relationships>
</file>

<file path=ppt/notesSlides/_rels/notesSlide3.xml.rels><?xml version="1.0" encoding="UTF-8" standalone="yes"?>
<Relationships xmlns="http://schemas.openxmlformats.org/package/2006/relationships"><Relationship Id="rId2" Type="http://purl.oclc.org/ooxml/officeDocument/relationships/slide" Target="../slides/slide21.xml"/><Relationship Id="rId1" Type="http://purl.oclc.org/ooxml/officeDocument/relationships/notesMaster" Target="../notesMasters/notesMaster1.xml"/></Relationships>
</file>

<file path=ppt/notesSlides/notesSlide1.xml><?xml version="1.0" encoding="utf-8"?>
<p:notes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Latn-RS" dirty="0"/>
          </a:p>
        </p:txBody>
      </p:sp>
      <p:sp>
        <p:nvSpPr>
          <p:cNvPr id="4" name="Slide Number Placeholder 3"/>
          <p:cNvSpPr>
            <a:spLocks noGrp="1"/>
          </p:cNvSpPr>
          <p:nvPr>
            <p:ph type="sldNum" sz="quarter" idx="10"/>
          </p:nvPr>
        </p:nvSpPr>
        <p:spPr/>
        <p:txBody>
          <a:bodyPr/>
          <a:lstStyle/>
          <a:p>
            <a:fld id="{04B6FDC5-CABA-47E4-892A-9A26686B3AFF}" type="slidenum">
              <a:rPr lang="sr-Latn-RS" smtClean="0"/>
              <a:t>2</a:t>
            </a:fld>
            <a:endParaRPr lang="sr-Latn-RS"/>
          </a:p>
        </p:txBody>
      </p:sp>
    </p:spTree>
    <p:extLst>
      <p:ext uri="{BB962C8B-B14F-4D97-AF65-F5344CB8AC3E}">
        <p14:creationId xmlns:p14="http://schemas.microsoft.com/office/powerpoint/2010/main" val="2957623532"/>
      </p:ext>
    </p:extLst>
  </p:cSld>
  <p:clrMapOvr>
    <a:masterClrMapping/>
  </p:clrMapOvr>
</p:notes>
</file>

<file path=ppt/notesSlides/notesSlide2.xml><?xml version="1.0" encoding="utf-8"?>
<p:notes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Latn-RS" dirty="0"/>
          </a:p>
        </p:txBody>
      </p:sp>
      <p:sp>
        <p:nvSpPr>
          <p:cNvPr id="4" name="Slide Number Placeholder 3"/>
          <p:cNvSpPr>
            <a:spLocks noGrp="1"/>
          </p:cNvSpPr>
          <p:nvPr>
            <p:ph type="sldNum" sz="quarter" idx="10"/>
          </p:nvPr>
        </p:nvSpPr>
        <p:spPr/>
        <p:txBody>
          <a:bodyPr/>
          <a:lstStyle/>
          <a:p>
            <a:fld id="{04B6FDC5-CABA-47E4-892A-9A26686B3AFF}" type="slidenum">
              <a:rPr lang="sr-Latn-RS" smtClean="0"/>
              <a:t>11</a:t>
            </a:fld>
            <a:endParaRPr lang="sr-Latn-RS"/>
          </a:p>
        </p:txBody>
      </p:sp>
    </p:spTree>
    <p:extLst>
      <p:ext uri="{BB962C8B-B14F-4D97-AF65-F5344CB8AC3E}">
        <p14:creationId xmlns:p14="http://schemas.microsoft.com/office/powerpoint/2010/main" val="2282233682"/>
      </p:ext>
    </p:extLst>
  </p:cSld>
  <p:clrMapOvr>
    <a:masterClrMapping/>
  </p:clrMapOvr>
</p:notes>
</file>

<file path=ppt/notesSlides/notesSlide3.xml><?xml version="1.0" encoding="utf-8"?>
<p:notes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r-Latn-RS" dirty="0"/>
          </a:p>
        </p:txBody>
      </p:sp>
      <p:sp>
        <p:nvSpPr>
          <p:cNvPr id="4" name="Slide Number Placeholder 3"/>
          <p:cNvSpPr>
            <a:spLocks noGrp="1"/>
          </p:cNvSpPr>
          <p:nvPr>
            <p:ph type="sldNum" sz="quarter" idx="10"/>
          </p:nvPr>
        </p:nvSpPr>
        <p:spPr/>
        <p:txBody>
          <a:bodyPr/>
          <a:lstStyle/>
          <a:p>
            <a:fld id="{04B6FDC5-CABA-47E4-892A-9A26686B3AFF}" type="slidenum">
              <a:rPr lang="sr-Latn-RS" smtClean="0"/>
              <a:t>21</a:t>
            </a:fld>
            <a:endParaRPr lang="sr-Latn-RS"/>
          </a:p>
        </p:txBody>
      </p:sp>
    </p:spTree>
    <p:extLst>
      <p:ext uri="{BB962C8B-B14F-4D97-AF65-F5344CB8AC3E}">
        <p14:creationId xmlns:p14="http://schemas.microsoft.com/office/powerpoint/2010/main" val="402961571"/>
      </p:ext>
    </p:extLst>
  </p:cSld>
  <p:clrMapOvr>
    <a:masterClrMapping/>
  </p:clrMapOvr>
</p:notes>
</file>

<file path=ppt/slideLayouts/_rels/slideLayout1.xml.rels><?xml version="1.0" encoding="UTF-8" standalone="yes"?>
<Relationships xmlns="http://schemas.openxmlformats.org/package/2006/relationships"><Relationship Id="rId2" Type="http://purl.oclc.org/ooxml/officeDocument/relationships/image" Target="../media/image1.jpeg"/><Relationship Id="rId1" Type="http://purl.oclc.org/ooxml/officeDocument/relationships/slideMaster" Target="../slideMasters/slideMaster1.xml"/></Relationships>
</file>

<file path=ppt/slideLayouts/_rels/slideLayout10.xml.rels><?xml version="1.0" encoding="UTF-8" standalone="yes"?>
<Relationships xmlns="http://schemas.openxmlformats.org/package/2006/relationships"><Relationship Id="rId2" Type="http://purl.oclc.org/ooxml/officeDocument/relationships/image" Target="../media/image1.jpeg"/><Relationship Id="rId1" Type="http://purl.oclc.org/ooxml/officeDocument/relationships/slideMaster" Target="../slideMasters/slideMaster1.xml"/></Relationships>
</file>

<file path=ppt/slideLayouts/_rels/slideLayout11.xml.rels><?xml version="1.0" encoding="UTF-8" standalone="yes"?>
<Relationships xmlns="http://schemas.openxmlformats.org/package/2006/relationships"><Relationship Id="rId2" Type="http://purl.oclc.org/ooxml/officeDocument/relationships/image" Target="../media/image1.jpeg"/><Relationship Id="rId1" Type="http://purl.oclc.org/ooxml/officeDocument/relationships/slideMaster" Target="../slideMasters/slideMaster1.xml"/></Relationships>
</file>

<file path=ppt/slideLayouts/_rels/slideLayout12.xml.rels><?xml version="1.0" encoding="UTF-8" standalone="yes"?>
<Relationships xmlns="http://schemas.openxmlformats.org/package/2006/relationships"><Relationship Id="rId2" Type="http://purl.oclc.org/ooxml/officeDocument/relationships/image" Target="../media/image1.jpeg"/><Relationship Id="rId1" Type="http://purl.oclc.org/ooxml/officeDocument/relationships/slideMaster" Target="../slideMasters/slideMaster1.xml"/></Relationships>
</file>

<file path=ppt/slideLayouts/_rels/slideLayout13.xml.rels><?xml version="1.0" encoding="UTF-8" standalone="yes"?>
<Relationships xmlns="http://schemas.openxmlformats.org/package/2006/relationships"><Relationship Id="rId2" Type="http://purl.oclc.org/ooxml/officeDocument/relationships/image" Target="../media/image1.jpeg"/><Relationship Id="rId1" Type="http://purl.oclc.org/ooxml/officeDocument/relationships/slideMaster" Target="../slideMasters/slideMaster1.xml"/></Relationships>
</file>

<file path=ppt/slideLayouts/_rels/slideLayout14.xml.rels><?xml version="1.0" encoding="UTF-8" standalone="yes"?>
<Relationships xmlns="http://schemas.openxmlformats.org/package/2006/relationships"><Relationship Id="rId1" Type="http://purl.oclc.org/ooxml/officeDocument/relationships/slideMaster" Target="../slideMasters/slideMaster1.xml"/></Relationships>
</file>

<file path=ppt/slideLayouts/_rels/slideLayout15.xml.rels><?xml version="1.0" encoding="UTF-8" standalone="yes"?>
<Relationships xmlns="http://schemas.openxmlformats.org/package/2006/relationships"><Relationship Id="rId1" Type="http://purl.oclc.org/ooxml/officeDocument/relationships/slideMaster" Target="../slideMasters/slideMaster1.xml"/></Relationships>
</file>

<file path=ppt/slideLayouts/_rels/slideLayout16.xml.rels><?xml version="1.0" encoding="UTF-8" standalone="yes"?>
<Relationships xmlns="http://schemas.openxmlformats.org/package/2006/relationships"><Relationship Id="rId1" Type="http://purl.oclc.org/ooxml/officeDocument/relationships/slideMaster" Target="../slideMasters/slideMaster1.xml"/></Relationships>
</file>

<file path=ppt/slideLayouts/_rels/slideLayout17.xml.rels><?xml version="1.0" encoding="UTF-8" standalone="yes"?>
<Relationships xmlns="http://schemas.openxmlformats.org/package/2006/relationships"><Relationship Id="rId2" Type="http://purl.oclc.org/ooxml/officeDocument/relationships/image" Target="../media/image1.jpeg"/><Relationship Id="rId1" Type="http://purl.oclc.org/ooxml/officeDocument/relationships/slideMaster" Target="../slideMasters/slideMaster1.xml"/></Relationships>
</file>

<file path=ppt/slideLayouts/_rels/slideLayout2.xml.rels><?xml version="1.0" encoding="UTF-8" standalone="yes"?>
<Relationships xmlns="http://schemas.openxmlformats.org/package/2006/relationships"><Relationship Id="rId1" Type="http://purl.oclc.org/ooxml/officeDocument/relationships/slideMaster" Target="../slideMasters/slideMaster1.xml"/></Relationships>
</file>

<file path=ppt/slideLayouts/_rels/slideLayout3.xml.rels><?xml version="1.0" encoding="UTF-8" standalone="yes"?>
<Relationships xmlns="http://schemas.openxmlformats.org/package/2006/relationships"><Relationship Id="rId2" Type="http://purl.oclc.org/ooxml/officeDocument/relationships/image" Target="../media/image1.jpeg"/><Relationship Id="rId1" Type="http://purl.oclc.org/ooxml/officeDocument/relationships/slideMaster" Target="../slideMasters/slideMaster1.xml"/></Relationships>
</file>

<file path=ppt/slideLayouts/_rels/slideLayout4.xml.rels><?xml version="1.0" encoding="UTF-8" standalone="yes"?>
<Relationships xmlns="http://schemas.openxmlformats.org/package/2006/relationships"><Relationship Id="rId1" Type="http://purl.oclc.org/ooxml/officeDocument/relationships/slideMaster" Target="../slideMasters/slideMaster1.xml"/></Relationships>
</file>

<file path=ppt/slideLayouts/_rels/slideLayout5.xml.rels><?xml version="1.0" encoding="UTF-8" standalone="yes"?>
<Relationships xmlns="http://schemas.openxmlformats.org/package/2006/relationships"><Relationship Id="rId1" Type="http://purl.oclc.org/ooxml/officeDocument/relationships/slideMaster" Target="../slideMasters/slideMaster1.xml"/></Relationships>
</file>

<file path=ppt/slideLayouts/_rels/slideLayout6.xml.rels><?xml version="1.0" encoding="UTF-8" standalone="yes"?>
<Relationships xmlns="http://schemas.openxmlformats.org/package/2006/relationships"><Relationship Id="rId1" Type="http://purl.oclc.org/ooxml/officeDocument/relationships/slideMaster" Target="../slideMasters/slideMaster1.xml"/></Relationships>
</file>

<file path=ppt/slideLayouts/_rels/slideLayout7.xml.rels><?xml version="1.0" encoding="UTF-8" standalone="yes"?>
<Relationships xmlns="http://schemas.openxmlformats.org/package/2006/relationships"><Relationship Id="rId1" Type="http://purl.oclc.org/ooxml/officeDocument/relationships/slideMaster" Target="../slideMasters/slideMaster1.xml"/></Relationships>
</file>

<file path=ppt/slideLayouts/_rels/slideLayout8.xml.rels><?xml version="1.0" encoding="UTF-8" standalone="yes"?>
<Relationships xmlns="http://schemas.openxmlformats.org/package/2006/relationships"><Relationship Id="rId2" Type="http://purl.oclc.org/ooxml/officeDocument/relationships/image" Target="../media/image1.jpeg"/><Relationship Id="rId1" Type="http://purl.oclc.org/ooxml/officeDocument/relationships/slideMaster" Target="../slideMasters/slideMaster1.xml"/></Relationships>
</file>

<file path=ppt/slideLayouts/_rels/slideLayout9.xml.rels><?xml version="1.0" encoding="UTF-8" standalone="yes"?>
<Relationships xmlns="http://schemas.openxmlformats.org/package/2006/relationships"><Relationship Id="rId2" Type="http://purl.oclc.org/ooxml/officeDocument/relationships/image" Target="../media/image1.jpeg"/><Relationship Id="rId1" Type="http://purl.oclc.org/ooxml/officeDocument/relationships/slideMaster" Target="../slideMasters/slideMaster1.xml"/></Relationships>
</file>

<file path=ppt/slideLayouts/slideLayout1.xml><?xml version="1.0" encoding="utf-8"?>
<p:sldLayout xmlns:a="http://purl.oclc.org/ooxml/drawingml/main" xmlns:r="http://purl.oclc.org/ooxml/officeDocument/relationships" xmlns:p="http://purl.oclc.org/ooxml/presentationml/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
                    <a:hueMod val="91%"/>
                    <a:satMod val="164%"/>
                    <a:lumMod val="74%"/>
                  </a:schemeClr>
                  <a:schemeClr val="dk2">
                    <a:hueMod val="124%"/>
                    <a:satMod val="140%"/>
                    <a:lumMod val="142%"/>
                  </a:schemeClr>
                </a:duotone>
              </a:blip>
              <a:stretch>
                <a:fillRect/>
              </a:stretch>
            </a:blipFill>
            <a:ln>
              <a:noFill/>
            </a:ln>
          </p:spPr>
          <p:style>
            <a:lnRef idx="2">
              <a:schemeClr val="accent1">
                <a:shade val="5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
                    <a:lumOff val="40%"/>
                  </a:schemeClr>
                </a:solidFill>
              </a:defRPr>
            </a:lvl1pPr>
            <a:lvl2pPr marL="457200" indent="0" algn="ctr">
              <a:buNone/>
              <a:defRPr>
                <a:solidFill>
                  <a:schemeClr val="tx1">
                    <a:tint val="75%"/>
                  </a:schemeClr>
                </a:solidFill>
              </a:defRPr>
            </a:lvl2pPr>
            <a:lvl3pPr marL="914400" indent="0" algn="ctr">
              <a:buNone/>
              <a:defRPr>
                <a:solidFill>
                  <a:schemeClr val="tx1">
                    <a:tint val="75%"/>
                  </a:schemeClr>
                </a:solidFill>
              </a:defRPr>
            </a:lvl3pPr>
            <a:lvl4pPr marL="1371600" indent="0" algn="ctr">
              <a:buNone/>
              <a:defRPr>
                <a:solidFill>
                  <a:schemeClr val="tx1">
                    <a:tint val="75%"/>
                  </a:schemeClr>
                </a:solidFill>
              </a:defRPr>
            </a:lvl4pPr>
            <a:lvl5pPr marL="1828800" indent="0" algn="ctr">
              <a:buNone/>
              <a:defRPr>
                <a:solidFill>
                  <a:schemeClr val="tx1">
                    <a:tint val="75%"/>
                  </a:schemeClr>
                </a:solidFill>
              </a:defRPr>
            </a:lvl5pPr>
            <a:lvl6pPr marL="2286000" indent="0" algn="ctr">
              <a:buNone/>
              <a:defRPr>
                <a:solidFill>
                  <a:schemeClr val="tx1">
                    <a:tint val="75%"/>
                  </a:schemeClr>
                </a:solidFill>
              </a:defRPr>
            </a:lvl6pPr>
            <a:lvl7pPr marL="2743200" indent="0" algn="ctr">
              <a:buNone/>
              <a:defRPr>
                <a:solidFill>
                  <a:schemeClr val="tx1">
                    <a:tint val="75%"/>
                  </a:schemeClr>
                </a:solidFill>
              </a:defRPr>
            </a:lvl7pPr>
            <a:lvl8pPr marL="3200400" indent="0" algn="ctr">
              <a:buNone/>
              <a:defRPr>
                <a:solidFill>
                  <a:schemeClr val="tx1">
                    <a:tint val="75%"/>
                  </a:schemeClr>
                </a:solidFill>
              </a:defRPr>
            </a:lvl8pPr>
            <a:lvl9pPr marL="3657600" indent="0" algn="ctr">
              <a:buNone/>
              <a:defRPr>
                <a:solidFill>
                  <a:schemeClr val="tx1">
                    <a:tint val="75%"/>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
                  </a:schemeClr>
                </a:solidFill>
              </a:defRPr>
            </a:lvl1pPr>
          </a:lstStyle>
          <a:p>
            <a:fld id="{FE6F74FF-3D2A-44D8-BCBD-66380187A19F}" type="datetimeFigureOut">
              <a:rPr lang="sr-Latn-RS" smtClean="0"/>
              <a:t>3.2.2024.</a:t>
            </a:fld>
            <a:endParaRPr lang="sr-Latn-RS"/>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
                  </a:schemeClr>
                </a:solidFill>
              </a:defRPr>
            </a:lvl1pPr>
          </a:lstStyle>
          <a:p>
            <a:endParaRPr lang="sr-Latn-RS"/>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10B690E0-D3B4-4456-9FA5-06045DDA0AFB}" type="slidenum">
              <a:rPr lang="sr-Latn-RS" smtClean="0"/>
              <a:t>‹#›</a:t>
            </a:fld>
            <a:endParaRPr lang="sr-Latn-RS"/>
          </a:p>
        </p:txBody>
      </p:sp>
    </p:spTree>
    <p:extLst>
      <p:ext uri="{BB962C8B-B14F-4D97-AF65-F5344CB8AC3E}">
        <p14:creationId xmlns:p14="http://schemas.microsoft.com/office/powerpoint/2010/main" val="3392403727"/>
      </p:ext>
    </p:extLst>
  </p:cSld>
  <p:clrMapOvr>
    <a:masterClrMapping/>
  </p:clrMapOvr>
</p:sldLayout>
</file>

<file path=ppt/slideLayouts/slideLayout10.xml><?xml version="1.0" encoding="utf-8"?>
<p:sldLayout xmlns:a="http://purl.oclc.org/ooxml/drawingml/main" xmlns:r="http://purl.oclc.org/ooxml/officeDocument/relationships" xmlns:p="http://purl.oclc.org/ooxml/presentationml/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
                    <a:hueMod val="91%"/>
                    <a:satMod val="164%"/>
                    <a:lumMod val="74%"/>
                  </a:schemeClr>
                  <a:schemeClr val="dk2">
                    <a:hueMod val="124%"/>
                    <a:satMod val="140%"/>
                    <a:lumMod val="142%"/>
                  </a:schemeClr>
                </a:duotone>
              </a:blip>
              <a:stretch>
                <a:fillRect/>
              </a:stretch>
            </a:blipFill>
            <a:ln>
              <a:noFill/>
            </a:ln>
          </p:spPr>
          <p:style>
            <a:lnRef idx="2">
              <a:schemeClr val="accent1">
                <a:shade val="5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
                  </a:schemeClr>
                </a:gs>
                <a:gs pos="75%">
                  <a:schemeClr val="accent5">
                    <a:alpha val="0%"/>
                  </a:schemeClr>
                </a:gs>
                <a:gs pos="36%">
                  <a:schemeClr val="accent5">
                    <a:alpha val="10%"/>
                  </a:schemeClr>
                </a:gs>
              </a:gsLst>
              <a:path path="circle">
                <a:fillToRect l="50%" t="50%" r="50%" b="5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
                  </a:schemeClr>
                </a:gs>
                <a:gs pos="72%">
                  <a:schemeClr val="accent5">
                    <a:alpha val="0%"/>
                  </a:schemeClr>
                </a:gs>
                <a:gs pos="36%">
                  <a:schemeClr val="accent5">
                    <a:alpha val="8%"/>
                  </a:schemeClr>
                </a:gs>
              </a:gsLst>
              <a:path path="circle">
                <a:fillToRect l="50%" t="50%" r="50%" b="5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
                  </a:schemeClr>
                </a:gs>
                <a:gs pos="66%">
                  <a:schemeClr val="accent5">
                    <a:alpha val="0%"/>
                  </a:schemeClr>
                </a:gs>
                <a:gs pos="36%">
                  <a:schemeClr val="accent5">
                    <a:alpha val="7%"/>
                  </a:schemeClr>
                </a:gs>
              </a:gsLst>
              <a:path path="circle">
                <a:fillToRect l="50%" t="50%" r="50%" b="5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
                  </a:schemeClr>
                </a:gs>
                <a:gs pos="69%">
                  <a:schemeClr val="accent5">
                    <a:alpha val="0%"/>
                  </a:schemeClr>
                </a:gs>
                <a:gs pos="36%">
                  <a:schemeClr val="accent5">
                    <a:alpha val="6%"/>
                  </a:schemeClr>
                </a:gs>
              </a:gsLst>
              <a:path path="circle">
                <a:fillToRect l="50%" t="50%" r="50%" b="5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
                  </a:schemeClr>
                </a:gs>
                <a:gs pos="73%">
                  <a:schemeClr val="accent5">
                    <a:alpha val="0%"/>
                  </a:schemeClr>
                </a:gs>
                <a:gs pos="36%">
                  <a:schemeClr val="accent5">
                    <a:alpha val="7%"/>
                  </a:schemeClr>
                </a:gs>
              </a:gsLst>
              <a:path path="circle">
                <a:fillToRect l="50%" t="50%" r="50%" b="5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
                    <a:lumOff val="4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FE6F74FF-3D2A-44D8-BCBD-66380187A19F}" type="datetimeFigureOut">
              <a:rPr lang="sr-Latn-RS" smtClean="0"/>
              <a:t>3.2.2024.</a:t>
            </a:fld>
            <a:endParaRPr lang="sr-Latn-RS"/>
          </a:p>
        </p:txBody>
      </p:sp>
      <p:sp>
        <p:nvSpPr>
          <p:cNvPr id="6" name="Footer Placeholder 5"/>
          <p:cNvSpPr>
            <a:spLocks noGrp="1"/>
          </p:cNvSpPr>
          <p:nvPr>
            <p:ph type="ftr" sz="quarter" idx="11"/>
          </p:nvPr>
        </p:nvSpPr>
        <p:spPr/>
        <p:txBody>
          <a:bodyPr/>
          <a:lstStyle/>
          <a:p>
            <a:endParaRPr lang="sr-Latn-R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10B690E0-D3B4-4456-9FA5-06045DDA0AFB}" type="slidenum">
              <a:rPr lang="sr-Latn-RS" smtClean="0"/>
              <a:t>‹#›</a:t>
            </a:fld>
            <a:endParaRPr lang="sr-Latn-RS"/>
          </a:p>
        </p:txBody>
      </p:sp>
    </p:spTree>
    <p:extLst>
      <p:ext uri="{BB962C8B-B14F-4D97-AF65-F5344CB8AC3E}">
        <p14:creationId xmlns:p14="http://schemas.microsoft.com/office/powerpoint/2010/main" val="2609561337"/>
      </p:ext>
    </p:extLst>
  </p:cSld>
  <p:clrMapOvr>
    <a:masterClrMapping/>
  </p:clrMapOvr>
</p:sldLayout>
</file>

<file path=ppt/slideLayouts/slideLayout11.xml><?xml version="1.0" encoding="utf-8"?>
<p:sldLayout xmlns:a="http://purl.oclc.org/ooxml/drawingml/main" xmlns:r="http://purl.oclc.org/ooxml/officeDocument/relationships" xmlns:p="http://purl.oclc.org/ooxml/presentationml/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
                    <a:hueMod val="91%"/>
                    <a:satMod val="164%"/>
                    <a:lumMod val="74%"/>
                  </a:schemeClr>
                  <a:schemeClr val="dk2">
                    <a:hueMod val="124%"/>
                    <a:satMod val="140%"/>
                    <a:lumMod val="142%"/>
                  </a:schemeClr>
                </a:duotone>
              </a:blip>
              <a:stretch>
                <a:fillRect/>
              </a:stretch>
            </a:blipFill>
            <a:ln>
              <a:noFill/>
            </a:ln>
          </p:spPr>
          <p:style>
            <a:lnRef idx="2">
              <a:schemeClr val="accent1">
                <a:shade val="5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
                  </a:schemeClr>
                </a:gs>
                <a:gs pos="75%">
                  <a:schemeClr val="accent5">
                    <a:alpha val="0%"/>
                  </a:schemeClr>
                </a:gs>
                <a:gs pos="36%">
                  <a:schemeClr val="accent5">
                    <a:alpha val="10%"/>
                  </a:schemeClr>
                </a:gs>
              </a:gsLst>
              <a:path path="circle">
                <a:fillToRect l="50%" t="50%" r="50%" b="5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
                  </a:schemeClr>
                </a:gs>
                <a:gs pos="72%">
                  <a:schemeClr val="accent5">
                    <a:alpha val="0%"/>
                  </a:schemeClr>
                </a:gs>
                <a:gs pos="36%">
                  <a:schemeClr val="accent5">
                    <a:alpha val="8%"/>
                  </a:schemeClr>
                </a:gs>
              </a:gsLst>
              <a:path path="circle">
                <a:fillToRect l="50%" t="50%" r="50%" b="5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
                  </a:schemeClr>
                </a:gs>
                <a:gs pos="66%">
                  <a:schemeClr val="accent5">
                    <a:alpha val="0%"/>
                  </a:schemeClr>
                </a:gs>
                <a:gs pos="36%">
                  <a:schemeClr val="accent5">
                    <a:alpha val="7%"/>
                  </a:schemeClr>
                </a:gs>
              </a:gsLst>
              <a:path path="circle">
                <a:fillToRect l="50%" t="50%" r="50%" b="5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
                  </a:schemeClr>
                </a:gs>
                <a:gs pos="69%">
                  <a:schemeClr val="accent5">
                    <a:alpha val="0%"/>
                  </a:schemeClr>
                </a:gs>
                <a:gs pos="36%">
                  <a:schemeClr val="accent5">
                    <a:alpha val="6%"/>
                  </a:schemeClr>
                </a:gs>
              </a:gsLst>
              <a:path path="circle">
                <a:fillToRect l="50%" t="50%" r="50%" b="5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
                  </a:schemeClr>
                </a:gs>
                <a:gs pos="73%">
                  <a:schemeClr val="accent5">
                    <a:alpha val="0%"/>
                  </a:schemeClr>
                </a:gs>
                <a:gs pos="36%">
                  <a:schemeClr val="accent5">
                    <a:alpha val="7%"/>
                  </a:schemeClr>
                </a:gs>
              </a:gsLst>
              <a:path path="circle">
                <a:fillToRect l="50%" t="50%" r="50%" b="5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FE6F74FF-3D2A-44D8-BCBD-66380187A19F}" type="datetimeFigureOut">
              <a:rPr lang="sr-Latn-RS" smtClean="0"/>
              <a:t>3.2.2024.</a:t>
            </a:fld>
            <a:endParaRPr lang="sr-Latn-RS"/>
          </a:p>
        </p:txBody>
      </p:sp>
      <p:sp>
        <p:nvSpPr>
          <p:cNvPr id="5" name="Footer Placeholder 4"/>
          <p:cNvSpPr>
            <a:spLocks noGrp="1"/>
          </p:cNvSpPr>
          <p:nvPr>
            <p:ph type="ftr" sz="quarter" idx="11"/>
          </p:nvPr>
        </p:nvSpPr>
        <p:spPr/>
        <p:txBody>
          <a:bodyPr/>
          <a:lstStyle/>
          <a:p>
            <a:endParaRPr lang="sr-Latn-R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0B690E0-D3B4-4456-9FA5-06045DDA0AFB}" type="slidenum">
              <a:rPr lang="sr-Latn-RS" smtClean="0"/>
              <a:t>‹#›</a:t>
            </a:fld>
            <a:endParaRPr lang="sr-Latn-RS"/>
          </a:p>
        </p:txBody>
      </p:sp>
    </p:spTree>
    <p:extLst>
      <p:ext uri="{BB962C8B-B14F-4D97-AF65-F5344CB8AC3E}">
        <p14:creationId xmlns:p14="http://schemas.microsoft.com/office/powerpoint/2010/main" val="3280954210"/>
      </p:ext>
    </p:extLst>
  </p:cSld>
  <p:clrMapOvr>
    <a:masterClrMapping/>
  </p:clrMapOvr>
</p:sldLayout>
</file>

<file path=ppt/slideLayouts/slideLayout12.xml><?xml version="1.0" encoding="utf-8"?>
<p:sldLayout xmlns:a="http://purl.oclc.org/ooxml/drawingml/main" xmlns:r="http://purl.oclc.org/ooxml/officeDocument/relationships" xmlns:p="http://purl.oclc.org/ooxml/presentationml/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
                    <a:hueMod val="91%"/>
                    <a:satMod val="164%"/>
                    <a:lumMod val="74%"/>
                  </a:schemeClr>
                  <a:schemeClr val="dk2">
                    <a:hueMod val="124%"/>
                    <a:satMod val="140%"/>
                    <a:lumMod val="142%"/>
                  </a:schemeClr>
                </a:duotone>
              </a:blip>
              <a:stretch>
                <a:fillRect/>
              </a:stretch>
            </a:blipFill>
            <a:ln>
              <a:noFill/>
            </a:ln>
          </p:spPr>
          <p:style>
            <a:lnRef idx="2">
              <a:schemeClr val="accent1">
                <a:shade val="5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
                  </a:schemeClr>
                </a:gs>
                <a:gs pos="75%">
                  <a:schemeClr val="accent5">
                    <a:alpha val="0%"/>
                  </a:schemeClr>
                </a:gs>
                <a:gs pos="36%">
                  <a:schemeClr val="accent5">
                    <a:alpha val="10%"/>
                  </a:schemeClr>
                </a:gs>
              </a:gsLst>
              <a:path path="circle">
                <a:fillToRect l="50%" t="50%" r="50%" b="5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
                  </a:schemeClr>
                </a:gs>
                <a:gs pos="72%">
                  <a:schemeClr val="accent5">
                    <a:alpha val="0%"/>
                  </a:schemeClr>
                </a:gs>
                <a:gs pos="36%">
                  <a:schemeClr val="accent5">
                    <a:alpha val="8%"/>
                  </a:schemeClr>
                </a:gs>
              </a:gsLst>
              <a:path path="circle">
                <a:fillToRect l="50%" t="50%" r="50%" b="5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
                  </a:schemeClr>
                </a:gs>
                <a:gs pos="66%">
                  <a:schemeClr val="accent5">
                    <a:alpha val="0%"/>
                  </a:schemeClr>
                </a:gs>
                <a:gs pos="36%">
                  <a:schemeClr val="accent5">
                    <a:alpha val="7%"/>
                  </a:schemeClr>
                </a:gs>
              </a:gsLst>
              <a:path path="circle">
                <a:fillToRect l="50%" t="50%" r="50%" b="5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
                  </a:schemeClr>
                </a:gs>
                <a:gs pos="69%">
                  <a:schemeClr val="accent5">
                    <a:alpha val="0%"/>
                  </a:schemeClr>
                </a:gs>
                <a:gs pos="36%">
                  <a:schemeClr val="accent5">
                    <a:alpha val="6%"/>
                  </a:schemeClr>
                </a:gs>
              </a:gsLst>
              <a:path path="circle">
                <a:fillToRect l="50%" t="50%" r="50%" b="5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
                  </a:schemeClr>
                </a:gs>
                <a:gs pos="73%">
                  <a:schemeClr val="accent5">
                    <a:alpha val="0%"/>
                  </a:schemeClr>
                </a:gs>
                <a:gs pos="36%">
                  <a:schemeClr val="accent5">
                    <a:alpha val="7%"/>
                  </a:schemeClr>
                </a:gs>
              </a:gsLst>
              <a:path path="circle">
                <a:fillToRect l="50%" t="50%" r="50%" b="5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
                    <a:lumOff val="4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
                    <a:lumOff val="4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smtClean="0"/>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
                    <a:lumOff val="4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FE6F74FF-3D2A-44D8-BCBD-66380187A19F}" type="datetimeFigureOut">
              <a:rPr lang="sr-Latn-RS" smtClean="0"/>
              <a:t>3.2.2024.</a:t>
            </a:fld>
            <a:endParaRPr lang="sr-Latn-RS"/>
          </a:p>
        </p:txBody>
      </p:sp>
      <p:sp>
        <p:nvSpPr>
          <p:cNvPr id="5" name="Footer Placeholder 4"/>
          <p:cNvSpPr>
            <a:spLocks noGrp="1"/>
          </p:cNvSpPr>
          <p:nvPr>
            <p:ph type="ftr" sz="quarter" idx="11"/>
          </p:nvPr>
        </p:nvSpPr>
        <p:spPr/>
        <p:txBody>
          <a:bodyPr/>
          <a:lstStyle/>
          <a:p>
            <a:endParaRPr lang="sr-Latn-RS"/>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0B690E0-D3B4-4456-9FA5-06045DDA0AFB}" type="slidenum">
              <a:rPr lang="sr-Latn-RS" smtClean="0"/>
              <a:t>‹#›</a:t>
            </a:fld>
            <a:endParaRPr lang="sr-Latn-RS"/>
          </a:p>
        </p:txBody>
      </p:sp>
    </p:spTree>
    <p:extLst>
      <p:ext uri="{BB962C8B-B14F-4D97-AF65-F5344CB8AC3E}">
        <p14:creationId xmlns:p14="http://schemas.microsoft.com/office/powerpoint/2010/main" val="3056280694"/>
      </p:ext>
    </p:extLst>
  </p:cSld>
  <p:clrMapOvr>
    <a:masterClrMapping/>
  </p:clrMapOvr>
</p:sldLayout>
</file>

<file path=ppt/slideLayouts/slideLayout13.xml><?xml version="1.0" encoding="utf-8"?>
<p:sldLayout xmlns:a="http://purl.oclc.org/ooxml/drawingml/main" xmlns:r="http://purl.oclc.org/ooxml/officeDocument/relationships" xmlns:p="http://purl.oclc.org/ooxml/presentationml/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
                    <a:hueMod val="91%"/>
                    <a:satMod val="164%"/>
                    <a:lumMod val="74%"/>
                  </a:schemeClr>
                  <a:schemeClr val="dk2">
                    <a:hueMod val="124%"/>
                    <a:satMod val="140%"/>
                    <a:lumMod val="142%"/>
                  </a:schemeClr>
                </a:duotone>
              </a:blip>
              <a:stretch>
                <a:fillRect/>
              </a:stretch>
            </a:blipFill>
            <a:ln>
              <a:noFill/>
            </a:ln>
          </p:spPr>
          <p:style>
            <a:lnRef idx="2">
              <a:schemeClr val="accent1">
                <a:shade val="5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
                  </a:schemeClr>
                </a:gs>
                <a:gs pos="75%">
                  <a:schemeClr val="accent5">
                    <a:alpha val="0%"/>
                  </a:schemeClr>
                </a:gs>
                <a:gs pos="36%">
                  <a:schemeClr val="accent5">
                    <a:alpha val="10%"/>
                  </a:schemeClr>
                </a:gs>
              </a:gsLst>
              <a:path path="circle">
                <a:fillToRect l="50%" t="50%" r="50%" b="5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
                  </a:schemeClr>
                </a:gs>
                <a:gs pos="72%">
                  <a:schemeClr val="accent5">
                    <a:alpha val="0%"/>
                  </a:schemeClr>
                </a:gs>
                <a:gs pos="36%">
                  <a:schemeClr val="accent5">
                    <a:alpha val="8%"/>
                  </a:schemeClr>
                </a:gs>
              </a:gsLst>
              <a:path path="circle">
                <a:fillToRect l="50%" t="50%" r="50%" b="5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
                  </a:schemeClr>
                </a:gs>
                <a:gs pos="66%">
                  <a:schemeClr val="accent5">
                    <a:alpha val="0%"/>
                  </a:schemeClr>
                </a:gs>
                <a:gs pos="36%">
                  <a:schemeClr val="accent5">
                    <a:alpha val="7%"/>
                  </a:schemeClr>
                </a:gs>
              </a:gsLst>
              <a:path path="circle">
                <a:fillToRect l="50%" t="50%" r="50%" b="5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
                  </a:schemeClr>
                </a:gs>
                <a:gs pos="69%">
                  <a:schemeClr val="accent5">
                    <a:alpha val="0%"/>
                  </a:schemeClr>
                </a:gs>
                <a:gs pos="36%">
                  <a:schemeClr val="accent5">
                    <a:alpha val="6%"/>
                  </a:schemeClr>
                </a:gs>
              </a:gsLst>
              <a:path path="circle">
                <a:fillToRect l="50%" t="50%" r="50%" b="5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
                  </a:schemeClr>
                </a:gs>
                <a:gs pos="73%">
                  <a:schemeClr val="accent5">
                    <a:alpha val="0%"/>
                  </a:schemeClr>
                </a:gs>
                <a:gs pos="36%">
                  <a:schemeClr val="accent5">
                    <a:alpha val="7%"/>
                  </a:schemeClr>
                </a:gs>
              </a:gsLst>
              <a:path path="circle">
                <a:fillToRect l="50%" t="50%" r="50%" b="5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
                    <a:lumOff val="40%"/>
                  </a:schemeClr>
                </a:solidFill>
              </a:defRPr>
            </a:lvl1pPr>
            <a:lvl2pPr marL="457200" indent="0">
              <a:buNone/>
              <a:defRPr sz="1800">
                <a:solidFill>
                  <a:schemeClr val="tx1">
                    <a:tint val="75%"/>
                  </a:schemeClr>
                </a:solidFill>
              </a:defRPr>
            </a:lvl2pPr>
            <a:lvl3pPr marL="914400" indent="0">
              <a:buNone/>
              <a:defRPr sz="1600">
                <a:solidFill>
                  <a:schemeClr val="tx1">
                    <a:tint val="75%"/>
                  </a:schemeClr>
                </a:solidFill>
              </a:defRPr>
            </a:lvl3pPr>
            <a:lvl4pPr marL="1371600" indent="0">
              <a:buNone/>
              <a:defRPr sz="1400">
                <a:solidFill>
                  <a:schemeClr val="tx1">
                    <a:tint val="75%"/>
                  </a:schemeClr>
                </a:solidFill>
              </a:defRPr>
            </a:lvl4pPr>
            <a:lvl5pPr marL="1828800" indent="0">
              <a:buNone/>
              <a:defRPr sz="1400">
                <a:solidFill>
                  <a:schemeClr val="tx1">
                    <a:tint val="75%"/>
                  </a:schemeClr>
                </a:solidFill>
              </a:defRPr>
            </a:lvl5pPr>
            <a:lvl6pPr marL="2286000" indent="0">
              <a:buNone/>
              <a:defRPr sz="1400">
                <a:solidFill>
                  <a:schemeClr val="tx1">
                    <a:tint val="75%"/>
                  </a:schemeClr>
                </a:solidFill>
              </a:defRPr>
            </a:lvl6pPr>
            <a:lvl7pPr marL="2743200" indent="0">
              <a:buNone/>
              <a:defRPr sz="1400">
                <a:solidFill>
                  <a:schemeClr val="tx1">
                    <a:tint val="75%"/>
                  </a:schemeClr>
                </a:solidFill>
              </a:defRPr>
            </a:lvl7pPr>
            <a:lvl8pPr marL="3200400" indent="0">
              <a:buNone/>
              <a:defRPr sz="1400">
                <a:solidFill>
                  <a:schemeClr val="tx1">
                    <a:tint val="75%"/>
                  </a:schemeClr>
                </a:solidFill>
              </a:defRPr>
            </a:lvl8pPr>
            <a:lvl9pPr marL="3657600" indent="0">
              <a:buNone/>
              <a:defRPr sz="1400">
                <a:solidFill>
                  <a:schemeClr val="tx1">
                    <a:tint val="75%"/>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E6F74FF-3D2A-44D8-BCBD-66380187A19F}" type="datetimeFigureOut">
              <a:rPr lang="sr-Latn-RS" smtClean="0"/>
              <a:t>3.2.2024.</a:t>
            </a:fld>
            <a:endParaRPr lang="sr-Latn-RS"/>
          </a:p>
        </p:txBody>
      </p:sp>
      <p:sp>
        <p:nvSpPr>
          <p:cNvPr id="5" name="Footer Placeholder 4"/>
          <p:cNvSpPr>
            <a:spLocks noGrp="1"/>
          </p:cNvSpPr>
          <p:nvPr>
            <p:ph type="ftr" sz="quarter" idx="11"/>
          </p:nvPr>
        </p:nvSpPr>
        <p:spPr/>
        <p:txBody>
          <a:bodyPr/>
          <a:lstStyle/>
          <a:p>
            <a:endParaRPr lang="sr-Latn-R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0B690E0-D3B4-4456-9FA5-06045DDA0AFB}" type="slidenum">
              <a:rPr lang="sr-Latn-RS" smtClean="0"/>
              <a:t>‹#›</a:t>
            </a:fld>
            <a:endParaRPr lang="sr-Latn-RS"/>
          </a:p>
        </p:txBody>
      </p:sp>
    </p:spTree>
    <p:extLst>
      <p:ext uri="{BB962C8B-B14F-4D97-AF65-F5344CB8AC3E}">
        <p14:creationId xmlns:p14="http://schemas.microsoft.com/office/powerpoint/2010/main" val="3254856196"/>
      </p:ext>
    </p:extLst>
  </p:cSld>
  <p:clrMapOvr>
    <a:masterClrMapping/>
  </p:clrMapOvr>
</p:sldLayout>
</file>

<file path=ppt/slideLayouts/slideLayout14.xml><?xml version="1.0" encoding="utf-8"?>
<p:sldLayout xmlns:a="http://purl.oclc.org/ooxml/drawingml/main" xmlns:r="http://purl.oclc.org/ooxml/officeDocument/relationships" xmlns:p="http://purl.oclc.org/ooxml/presentationml/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
                    <a:lumOff val="4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
                    <a:lumOff val="4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
                    <a:lumOff val="4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E6F74FF-3D2A-44D8-BCBD-66380187A19F}" type="datetimeFigureOut">
              <a:rPr lang="sr-Latn-RS" smtClean="0"/>
              <a:t>3.2.2024.</a:t>
            </a:fld>
            <a:endParaRPr lang="sr-Latn-RS"/>
          </a:p>
        </p:txBody>
      </p:sp>
      <p:sp>
        <p:nvSpPr>
          <p:cNvPr id="8" name="Footer Placeholder 7"/>
          <p:cNvSpPr>
            <a:spLocks noGrp="1"/>
          </p:cNvSpPr>
          <p:nvPr>
            <p:ph type="ftr" sz="quarter" idx="11"/>
          </p:nvPr>
        </p:nvSpPr>
        <p:spPr/>
        <p:txBody>
          <a:bodyPr/>
          <a:lstStyle/>
          <a:p>
            <a:endParaRPr lang="sr-Latn-RS"/>
          </a:p>
        </p:txBody>
      </p:sp>
      <p:sp>
        <p:nvSpPr>
          <p:cNvPr id="9" name="Slide Number Placeholder 8"/>
          <p:cNvSpPr>
            <a:spLocks noGrp="1"/>
          </p:cNvSpPr>
          <p:nvPr>
            <p:ph type="sldNum" sz="quarter" idx="12"/>
          </p:nvPr>
        </p:nvSpPr>
        <p:spPr/>
        <p:txBody>
          <a:bodyPr/>
          <a:lstStyle/>
          <a:p>
            <a:fld id="{10B690E0-D3B4-4456-9FA5-06045DDA0AFB}" type="slidenum">
              <a:rPr lang="sr-Latn-RS" smtClean="0"/>
              <a:t>‹#›</a:t>
            </a:fld>
            <a:endParaRPr lang="sr-Latn-RS"/>
          </a:p>
        </p:txBody>
      </p:sp>
    </p:spTree>
    <p:extLst>
      <p:ext uri="{BB962C8B-B14F-4D97-AF65-F5344CB8AC3E}">
        <p14:creationId xmlns:p14="http://schemas.microsoft.com/office/powerpoint/2010/main" val="1340829122"/>
      </p:ext>
    </p:extLst>
  </p:cSld>
  <p:clrMapOvr>
    <a:masterClrMapping/>
  </p:clrMapOvr>
</p:sldLayout>
</file>

<file path=ppt/slideLayouts/slideLayout15.xml><?xml version="1.0" encoding="utf-8"?>
<p:sldLayout xmlns:a="http://purl.oclc.org/ooxml/drawingml/main" xmlns:r="http://purl.oclc.org/ooxml/officeDocument/relationships" xmlns:p="http://purl.oclc.org/ooxml/presentationml/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
                    <a:lumOff val="4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
                    <a:lumOff val="4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
                    <a:lumOff val="4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E6F74FF-3D2A-44D8-BCBD-66380187A19F}" type="datetimeFigureOut">
              <a:rPr lang="sr-Latn-RS" smtClean="0"/>
              <a:t>3.2.2024.</a:t>
            </a:fld>
            <a:endParaRPr lang="sr-Latn-RS"/>
          </a:p>
        </p:txBody>
      </p:sp>
      <p:sp>
        <p:nvSpPr>
          <p:cNvPr id="8" name="Footer Placeholder 7"/>
          <p:cNvSpPr>
            <a:spLocks noGrp="1"/>
          </p:cNvSpPr>
          <p:nvPr>
            <p:ph type="ftr" sz="quarter" idx="11"/>
          </p:nvPr>
        </p:nvSpPr>
        <p:spPr>
          <a:xfrm>
            <a:off x="561111" y="6391838"/>
            <a:ext cx="3644282" cy="304801"/>
          </a:xfrm>
        </p:spPr>
        <p:txBody>
          <a:bodyPr/>
          <a:lstStyle/>
          <a:p>
            <a:endParaRPr lang="sr-Latn-RS"/>
          </a:p>
        </p:txBody>
      </p:sp>
      <p:sp>
        <p:nvSpPr>
          <p:cNvPr id="9" name="Slide Number Placeholder 8"/>
          <p:cNvSpPr>
            <a:spLocks noGrp="1"/>
          </p:cNvSpPr>
          <p:nvPr>
            <p:ph type="sldNum" sz="quarter" idx="12"/>
          </p:nvPr>
        </p:nvSpPr>
        <p:spPr/>
        <p:txBody>
          <a:bodyPr/>
          <a:lstStyle/>
          <a:p>
            <a:fld id="{10B690E0-D3B4-4456-9FA5-06045DDA0AFB}" type="slidenum">
              <a:rPr lang="sr-Latn-RS" smtClean="0"/>
              <a:t>‹#›</a:t>
            </a:fld>
            <a:endParaRPr lang="sr-Latn-RS"/>
          </a:p>
        </p:txBody>
      </p:sp>
    </p:spTree>
    <p:extLst>
      <p:ext uri="{BB962C8B-B14F-4D97-AF65-F5344CB8AC3E}">
        <p14:creationId xmlns:p14="http://schemas.microsoft.com/office/powerpoint/2010/main" val="3507149171"/>
      </p:ext>
    </p:extLst>
  </p:cSld>
  <p:clrMapOvr>
    <a:masterClrMapping/>
  </p:clrMapOvr>
</p:sldLayout>
</file>

<file path=ppt/slideLayouts/slideLayout16.xml><?xml version="1.0" encoding="utf-8"?>
<p:sldLayout xmlns:a="http://purl.oclc.org/ooxml/drawingml/main" xmlns:r="http://purl.oclc.org/ooxml/officeDocument/relationships" xmlns:p="http://purl.oclc.org/ooxml/presentationml/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FE6F74FF-3D2A-44D8-BCBD-66380187A19F}" type="datetimeFigureOut">
              <a:rPr lang="sr-Latn-RS" smtClean="0"/>
              <a:t>3.2.2024.</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10B690E0-D3B4-4456-9FA5-06045DDA0AFB}" type="slidenum">
              <a:rPr lang="sr-Latn-RS" smtClean="0"/>
              <a:t>‹#›</a:t>
            </a:fld>
            <a:endParaRPr lang="sr-Latn-RS"/>
          </a:p>
        </p:txBody>
      </p:sp>
    </p:spTree>
    <p:extLst>
      <p:ext uri="{BB962C8B-B14F-4D97-AF65-F5344CB8AC3E}">
        <p14:creationId xmlns:p14="http://schemas.microsoft.com/office/powerpoint/2010/main" val="3540416833"/>
      </p:ext>
    </p:extLst>
  </p:cSld>
  <p:clrMapOvr>
    <a:masterClrMapping/>
  </p:clrMapOvr>
</p:sldLayout>
</file>

<file path=ppt/slideLayouts/slideLayout17.xml><?xml version="1.0" encoding="utf-8"?>
<p:sldLayout xmlns:a="http://purl.oclc.org/ooxml/drawingml/main" xmlns:r="http://purl.oclc.org/ooxml/officeDocument/relationships" xmlns:p="http://purl.oclc.org/ooxml/presentationml/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
                    <a:hueMod val="91%"/>
                    <a:satMod val="164%"/>
                    <a:lumMod val="74%"/>
                  </a:schemeClr>
                  <a:schemeClr val="dk2">
                    <a:hueMod val="124%"/>
                    <a:satMod val="140%"/>
                    <a:lumMod val="142%"/>
                  </a:schemeClr>
                </a:duotone>
              </a:blip>
              <a:stretch>
                <a:fillRect/>
              </a:stretch>
            </a:blipFill>
            <a:ln>
              <a:noFill/>
            </a:ln>
          </p:spPr>
          <p:style>
            <a:lnRef idx="2">
              <a:schemeClr val="accent1">
                <a:shade val="5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
                  </a:schemeClr>
                </a:gs>
                <a:gs pos="75%">
                  <a:schemeClr val="accent5">
                    <a:alpha val="0%"/>
                  </a:schemeClr>
                </a:gs>
                <a:gs pos="36%">
                  <a:schemeClr val="accent5">
                    <a:alpha val="10%"/>
                  </a:schemeClr>
                </a:gs>
              </a:gsLst>
              <a:path path="circle">
                <a:fillToRect l="50%" t="50%" r="50%" b="5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
                  </a:schemeClr>
                </a:gs>
                <a:gs pos="72%">
                  <a:schemeClr val="accent5">
                    <a:alpha val="0%"/>
                  </a:schemeClr>
                </a:gs>
                <a:gs pos="36%">
                  <a:schemeClr val="accent5">
                    <a:alpha val="8%"/>
                  </a:schemeClr>
                </a:gs>
              </a:gsLst>
              <a:path path="circle">
                <a:fillToRect l="50%" t="50%" r="50%" b="5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
                  </a:schemeClr>
                </a:gs>
                <a:gs pos="66%">
                  <a:schemeClr val="accent5">
                    <a:alpha val="0%"/>
                  </a:schemeClr>
                </a:gs>
                <a:gs pos="36%">
                  <a:schemeClr val="accent5">
                    <a:alpha val="7%"/>
                  </a:schemeClr>
                </a:gs>
              </a:gsLst>
              <a:path path="circle">
                <a:fillToRect l="50%" t="50%" r="50%" b="5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
                  </a:schemeClr>
                </a:gs>
                <a:gs pos="69%">
                  <a:schemeClr val="accent5">
                    <a:alpha val="0%"/>
                  </a:schemeClr>
                </a:gs>
                <a:gs pos="36%">
                  <a:schemeClr val="accent5">
                    <a:alpha val="6%"/>
                  </a:schemeClr>
                </a:gs>
              </a:gsLst>
              <a:path path="circle">
                <a:fillToRect l="50%" t="50%" r="50%" b="5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
                  </a:schemeClr>
                </a:gs>
                <a:gs pos="73%">
                  <a:schemeClr val="accent5">
                    <a:alpha val="0%"/>
                  </a:schemeClr>
                </a:gs>
                <a:gs pos="36%">
                  <a:schemeClr val="accent5">
                    <a:alpha val="7%"/>
                  </a:schemeClr>
                </a:gs>
              </a:gsLst>
              <a:path path="circle">
                <a:fillToRect l="50%" t="50%" r="50%" b="5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FE6F74FF-3D2A-44D8-BCBD-66380187A19F}" type="datetimeFigureOut">
              <a:rPr lang="sr-Latn-RS" smtClean="0"/>
              <a:t>3.2.2024.</a:t>
            </a:fld>
            <a:endParaRPr lang="sr-Latn-RS"/>
          </a:p>
        </p:txBody>
      </p:sp>
      <p:sp>
        <p:nvSpPr>
          <p:cNvPr id="5" name="Footer Placeholder 4"/>
          <p:cNvSpPr>
            <a:spLocks noGrp="1"/>
          </p:cNvSpPr>
          <p:nvPr>
            <p:ph type="ftr" sz="quarter" idx="11"/>
          </p:nvPr>
        </p:nvSpPr>
        <p:spPr/>
        <p:txBody>
          <a:bodyPr/>
          <a:lstStyle/>
          <a:p>
            <a:endParaRPr lang="sr-Latn-R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0B690E0-D3B4-4456-9FA5-06045DDA0AFB}" type="slidenum">
              <a:rPr lang="sr-Latn-RS" smtClean="0"/>
              <a:t>‹#›</a:t>
            </a:fld>
            <a:endParaRPr lang="sr-Latn-RS"/>
          </a:p>
        </p:txBody>
      </p:sp>
    </p:spTree>
    <p:extLst>
      <p:ext uri="{BB962C8B-B14F-4D97-AF65-F5344CB8AC3E}">
        <p14:creationId xmlns:p14="http://schemas.microsoft.com/office/powerpoint/2010/main" val="30308540"/>
      </p:ext>
    </p:extLst>
  </p:cSld>
  <p:clrMapOvr>
    <a:masterClrMapping/>
  </p:clrMapOvr>
</p:sldLayout>
</file>

<file path=ppt/slideLayouts/slideLayout2.xml><?xml version="1.0" encoding="utf-8"?>
<p:sldLayout xmlns:a="http://purl.oclc.org/ooxml/drawingml/main" xmlns:r="http://purl.oclc.org/ooxml/officeDocument/relationships" xmlns:p="http://purl.oclc.org/ooxml/presentationml/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E6F74FF-3D2A-44D8-BCBD-66380187A19F}" type="datetimeFigureOut">
              <a:rPr lang="sr-Latn-RS" smtClean="0"/>
              <a:t>3.2.2024.</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10B690E0-D3B4-4456-9FA5-06045DDA0AFB}" type="slidenum">
              <a:rPr lang="sr-Latn-RS" smtClean="0"/>
              <a:t>‹#›</a:t>
            </a:fld>
            <a:endParaRPr lang="sr-Latn-RS"/>
          </a:p>
        </p:txBody>
      </p:sp>
    </p:spTree>
    <p:extLst>
      <p:ext uri="{BB962C8B-B14F-4D97-AF65-F5344CB8AC3E}">
        <p14:creationId xmlns:p14="http://schemas.microsoft.com/office/powerpoint/2010/main" val="2668449686"/>
      </p:ext>
    </p:extLst>
  </p:cSld>
  <p:clrMapOvr>
    <a:masterClrMapping/>
  </p:clrMapOvr>
</p:sldLayout>
</file>

<file path=ppt/slideLayouts/slideLayout3.xml><?xml version="1.0" encoding="utf-8"?>
<p:sldLayout xmlns:a="http://purl.oclc.org/ooxml/drawingml/main" xmlns:r="http://purl.oclc.org/ooxml/officeDocument/relationships" xmlns:p="http://purl.oclc.org/ooxml/presentationml/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
                    <a:hueMod val="91%"/>
                    <a:satMod val="164%"/>
                    <a:lumMod val="74%"/>
                  </a:schemeClr>
                  <a:schemeClr val="dk2">
                    <a:hueMod val="124%"/>
                    <a:satMod val="140%"/>
                    <a:lumMod val="142%"/>
                  </a:schemeClr>
                </a:duotone>
              </a:blip>
              <a:stretch>
                <a:fillRect/>
              </a:stretch>
            </a:blipFill>
            <a:ln>
              <a:noFill/>
            </a:ln>
          </p:spPr>
          <p:style>
            <a:lnRef idx="2">
              <a:schemeClr val="accent1">
                <a:shade val="5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
                  </a:schemeClr>
                </a:gs>
                <a:gs pos="75%">
                  <a:schemeClr val="accent5">
                    <a:alpha val="0%"/>
                  </a:schemeClr>
                </a:gs>
                <a:gs pos="36%">
                  <a:schemeClr val="accent5">
                    <a:alpha val="10%"/>
                  </a:schemeClr>
                </a:gs>
              </a:gsLst>
              <a:path path="circle">
                <a:fillToRect l="50%" t="50%" r="50%" b="5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
                  </a:schemeClr>
                </a:gs>
                <a:gs pos="72%">
                  <a:schemeClr val="accent5">
                    <a:alpha val="0%"/>
                  </a:schemeClr>
                </a:gs>
                <a:gs pos="36%">
                  <a:schemeClr val="accent5">
                    <a:alpha val="8%"/>
                  </a:schemeClr>
                </a:gs>
              </a:gsLst>
              <a:path path="circle">
                <a:fillToRect l="50%" t="50%" r="50%" b="5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
                  </a:schemeClr>
                </a:gs>
                <a:gs pos="66%">
                  <a:schemeClr val="accent5">
                    <a:alpha val="0%"/>
                  </a:schemeClr>
                </a:gs>
                <a:gs pos="36%">
                  <a:schemeClr val="accent5">
                    <a:alpha val="7%"/>
                  </a:schemeClr>
                </a:gs>
              </a:gsLst>
              <a:path path="circle">
                <a:fillToRect l="50%" t="50%" r="50%" b="5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
                  </a:schemeClr>
                </a:gs>
                <a:gs pos="69%">
                  <a:schemeClr val="accent5">
                    <a:alpha val="0%"/>
                  </a:schemeClr>
                </a:gs>
                <a:gs pos="36%">
                  <a:schemeClr val="accent5">
                    <a:alpha val="6%"/>
                  </a:schemeClr>
                </a:gs>
              </a:gsLst>
              <a:path path="circle">
                <a:fillToRect l="50%" t="50%" r="50%" b="5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
                  </a:schemeClr>
                </a:gs>
                <a:gs pos="73%">
                  <a:schemeClr val="accent5">
                    <a:alpha val="0%"/>
                  </a:schemeClr>
                </a:gs>
                <a:gs pos="36%">
                  <a:schemeClr val="accent5">
                    <a:alpha val="7%"/>
                  </a:schemeClr>
                </a:gs>
              </a:gsLst>
              <a:path path="circle">
                <a:fillToRect l="50%" t="50%" r="50%" b="5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
                    <a:lumOff val="40%"/>
                  </a:schemeClr>
                </a:solidFill>
              </a:defRPr>
            </a:lvl1pPr>
            <a:lvl2pPr marL="457200" indent="0">
              <a:buNone/>
              <a:defRPr sz="1800">
                <a:solidFill>
                  <a:schemeClr val="tx1">
                    <a:tint val="75%"/>
                  </a:schemeClr>
                </a:solidFill>
              </a:defRPr>
            </a:lvl2pPr>
            <a:lvl3pPr marL="914400" indent="0">
              <a:buNone/>
              <a:defRPr sz="1600">
                <a:solidFill>
                  <a:schemeClr val="tx1">
                    <a:tint val="75%"/>
                  </a:schemeClr>
                </a:solidFill>
              </a:defRPr>
            </a:lvl3pPr>
            <a:lvl4pPr marL="1371600" indent="0">
              <a:buNone/>
              <a:defRPr sz="1400">
                <a:solidFill>
                  <a:schemeClr val="tx1">
                    <a:tint val="75%"/>
                  </a:schemeClr>
                </a:solidFill>
              </a:defRPr>
            </a:lvl4pPr>
            <a:lvl5pPr marL="1828800" indent="0">
              <a:buNone/>
              <a:defRPr sz="1400">
                <a:solidFill>
                  <a:schemeClr val="tx1">
                    <a:tint val="75%"/>
                  </a:schemeClr>
                </a:solidFill>
              </a:defRPr>
            </a:lvl5pPr>
            <a:lvl6pPr marL="2286000" indent="0">
              <a:buNone/>
              <a:defRPr sz="1400">
                <a:solidFill>
                  <a:schemeClr val="tx1">
                    <a:tint val="75%"/>
                  </a:schemeClr>
                </a:solidFill>
              </a:defRPr>
            </a:lvl6pPr>
            <a:lvl7pPr marL="2743200" indent="0">
              <a:buNone/>
              <a:defRPr sz="1400">
                <a:solidFill>
                  <a:schemeClr val="tx1">
                    <a:tint val="75%"/>
                  </a:schemeClr>
                </a:solidFill>
              </a:defRPr>
            </a:lvl7pPr>
            <a:lvl8pPr marL="3200400" indent="0">
              <a:buNone/>
              <a:defRPr sz="1400">
                <a:solidFill>
                  <a:schemeClr val="tx1">
                    <a:tint val="75%"/>
                  </a:schemeClr>
                </a:solidFill>
              </a:defRPr>
            </a:lvl8pPr>
            <a:lvl9pPr marL="3657600" indent="0">
              <a:buNone/>
              <a:defRPr sz="1400">
                <a:solidFill>
                  <a:schemeClr val="tx1">
                    <a:tint val="75%"/>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E6F74FF-3D2A-44D8-BCBD-66380187A19F}" type="datetimeFigureOut">
              <a:rPr lang="sr-Latn-RS" smtClean="0"/>
              <a:t>3.2.2024.</a:t>
            </a:fld>
            <a:endParaRPr lang="sr-Latn-RS"/>
          </a:p>
        </p:txBody>
      </p:sp>
      <p:sp>
        <p:nvSpPr>
          <p:cNvPr id="5" name="Footer Placeholder 4"/>
          <p:cNvSpPr>
            <a:spLocks noGrp="1"/>
          </p:cNvSpPr>
          <p:nvPr>
            <p:ph type="ftr" sz="quarter" idx="11"/>
          </p:nvPr>
        </p:nvSpPr>
        <p:spPr/>
        <p:txBody>
          <a:bodyPr/>
          <a:lstStyle/>
          <a:p>
            <a:endParaRPr lang="sr-Latn-R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0B690E0-D3B4-4456-9FA5-06045DDA0AFB}" type="slidenum">
              <a:rPr lang="sr-Latn-RS" smtClean="0"/>
              <a:t>‹#›</a:t>
            </a:fld>
            <a:endParaRPr lang="sr-Latn-RS"/>
          </a:p>
        </p:txBody>
      </p:sp>
    </p:spTree>
    <p:extLst>
      <p:ext uri="{BB962C8B-B14F-4D97-AF65-F5344CB8AC3E}">
        <p14:creationId xmlns:p14="http://schemas.microsoft.com/office/powerpoint/2010/main" val="3074681352"/>
      </p:ext>
    </p:extLst>
  </p:cSld>
  <p:clrMapOvr>
    <a:masterClrMapping/>
  </p:clrMapOvr>
</p:sldLayout>
</file>

<file path=ppt/slideLayouts/slideLayout4.xml><?xml version="1.0" encoding="utf-8"?>
<p:sldLayout xmlns:a="http://purl.oclc.org/ooxml/drawingml/main" xmlns:r="http://purl.oclc.org/ooxml/officeDocument/relationships" xmlns:p="http://purl.oclc.org/ooxml/presentationml/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E6F74FF-3D2A-44D8-BCBD-66380187A19F}" type="datetimeFigureOut">
              <a:rPr lang="sr-Latn-RS" smtClean="0"/>
              <a:t>3.2.2024.</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10B690E0-D3B4-4456-9FA5-06045DDA0AFB}" type="slidenum">
              <a:rPr lang="sr-Latn-RS" smtClean="0"/>
              <a:t>‹#›</a:t>
            </a:fld>
            <a:endParaRPr lang="sr-Latn-RS"/>
          </a:p>
        </p:txBody>
      </p:sp>
    </p:spTree>
    <p:extLst>
      <p:ext uri="{BB962C8B-B14F-4D97-AF65-F5344CB8AC3E}">
        <p14:creationId xmlns:p14="http://schemas.microsoft.com/office/powerpoint/2010/main" val="4077528390"/>
      </p:ext>
    </p:extLst>
  </p:cSld>
  <p:clrMapOvr>
    <a:masterClrMapping/>
  </p:clrMapOvr>
</p:sldLayout>
</file>

<file path=ppt/slideLayouts/slideLayout5.xml><?xml version="1.0" encoding="utf-8"?>
<p:sldLayout xmlns:a="http://purl.oclc.org/ooxml/drawingml/main" xmlns:r="http://purl.oclc.org/ooxml/officeDocument/relationships" xmlns:p="http://purl.oclc.org/ooxml/presentationml/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E6F74FF-3D2A-44D8-BCBD-66380187A19F}" type="datetimeFigureOut">
              <a:rPr lang="sr-Latn-RS" smtClean="0"/>
              <a:t>3.2.2024.</a:t>
            </a:fld>
            <a:endParaRPr lang="sr-Latn-RS"/>
          </a:p>
        </p:txBody>
      </p:sp>
      <p:sp>
        <p:nvSpPr>
          <p:cNvPr id="8" name="Footer Placeholder 7"/>
          <p:cNvSpPr>
            <a:spLocks noGrp="1"/>
          </p:cNvSpPr>
          <p:nvPr>
            <p:ph type="ftr" sz="quarter" idx="11"/>
          </p:nvPr>
        </p:nvSpPr>
        <p:spPr/>
        <p:txBody>
          <a:bodyPr/>
          <a:lstStyle/>
          <a:p>
            <a:endParaRPr lang="sr-Latn-RS"/>
          </a:p>
        </p:txBody>
      </p:sp>
      <p:sp>
        <p:nvSpPr>
          <p:cNvPr id="9" name="Slide Number Placeholder 8"/>
          <p:cNvSpPr>
            <a:spLocks noGrp="1"/>
          </p:cNvSpPr>
          <p:nvPr>
            <p:ph type="sldNum" sz="quarter" idx="12"/>
          </p:nvPr>
        </p:nvSpPr>
        <p:spPr/>
        <p:txBody>
          <a:bodyPr/>
          <a:lstStyle/>
          <a:p>
            <a:fld id="{10B690E0-D3B4-4456-9FA5-06045DDA0AFB}" type="slidenum">
              <a:rPr lang="sr-Latn-RS" smtClean="0"/>
              <a:t>‹#›</a:t>
            </a:fld>
            <a:endParaRPr lang="sr-Latn-RS"/>
          </a:p>
        </p:txBody>
      </p:sp>
    </p:spTree>
    <p:extLst>
      <p:ext uri="{BB962C8B-B14F-4D97-AF65-F5344CB8AC3E}">
        <p14:creationId xmlns:p14="http://schemas.microsoft.com/office/powerpoint/2010/main" val="3301715892"/>
      </p:ext>
    </p:extLst>
  </p:cSld>
  <p:clrMapOvr>
    <a:masterClrMapping/>
  </p:clrMapOvr>
</p:sldLayout>
</file>

<file path=ppt/slideLayouts/slideLayout6.xml><?xml version="1.0" encoding="utf-8"?>
<p:sldLayout xmlns:a="http://purl.oclc.org/ooxml/drawingml/main" xmlns:r="http://purl.oclc.org/ooxml/officeDocument/relationships" xmlns:p="http://purl.oclc.org/ooxml/presentationml/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E6F74FF-3D2A-44D8-BCBD-66380187A19F}" type="datetimeFigureOut">
              <a:rPr lang="sr-Latn-RS" smtClean="0"/>
              <a:t>3.2.2024.</a:t>
            </a:fld>
            <a:endParaRPr lang="sr-Latn-RS"/>
          </a:p>
        </p:txBody>
      </p:sp>
      <p:sp>
        <p:nvSpPr>
          <p:cNvPr id="4" name="Footer Placeholder 3"/>
          <p:cNvSpPr>
            <a:spLocks noGrp="1"/>
          </p:cNvSpPr>
          <p:nvPr>
            <p:ph type="ftr" sz="quarter" idx="11"/>
          </p:nvPr>
        </p:nvSpPr>
        <p:spPr/>
        <p:txBody>
          <a:bodyPr/>
          <a:lstStyle/>
          <a:p>
            <a:endParaRPr lang="sr-Latn-RS"/>
          </a:p>
        </p:txBody>
      </p:sp>
      <p:sp>
        <p:nvSpPr>
          <p:cNvPr id="5" name="Slide Number Placeholder 4"/>
          <p:cNvSpPr>
            <a:spLocks noGrp="1"/>
          </p:cNvSpPr>
          <p:nvPr>
            <p:ph type="sldNum" sz="quarter" idx="12"/>
          </p:nvPr>
        </p:nvSpPr>
        <p:spPr/>
        <p:txBody>
          <a:bodyPr/>
          <a:lstStyle/>
          <a:p>
            <a:fld id="{10B690E0-D3B4-4456-9FA5-06045DDA0AFB}" type="slidenum">
              <a:rPr lang="sr-Latn-RS" smtClean="0"/>
              <a:t>‹#›</a:t>
            </a:fld>
            <a:endParaRPr lang="sr-Latn-RS"/>
          </a:p>
        </p:txBody>
      </p:sp>
    </p:spTree>
    <p:extLst>
      <p:ext uri="{BB962C8B-B14F-4D97-AF65-F5344CB8AC3E}">
        <p14:creationId xmlns:p14="http://schemas.microsoft.com/office/powerpoint/2010/main" val="1667750641"/>
      </p:ext>
    </p:extLst>
  </p:cSld>
  <p:clrMapOvr>
    <a:masterClrMapping/>
  </p:clrMapOvr>
</p:sldLayout>
</file>

<file path=ppt/slideLayouts/slideLayout7.xml><?xml version="1.0" encoding="utf-8"?>
<p:sldLayout xmlns:a="http://purl.oclc.org/ooxml/drawingml/main" xmlns:r="http://purl.oclc.org/ooxml/officeDocument/relationships" xmlns:p="http://purl.oclc.org/ooxml/presentationml/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6F74FF-3D2A-44D8-BCBD-66380187A19F}" type="datetimeFigureOut">
              <a:rPr lang="sr-Latn-RS" smtClean="0"/>
              <a:t>3.2.2024.</a:t>
            </a:fld>
            <a:endParaRPr lang="sr-Latn-RS"/>
          </a:p>
        </p:txBody>
      </p:sp>
      <p:sp>
        <p:nvSpPr>
          <p:cNvPr id="3" name="Footer Placeholder 2"/>
          <p:cNvSpPr>
            <a:spLocks noGrp="1"/>
          </p:cNvSpPr>
          <p:nvPr>
            <p:ph type="ftr" sz="quarter" idx="11"/>
          </p:nvPr>
        </p:nvSpPr>
        <p:spPr/>
        <p:txBody>
          <a:bodyPr/>
          <a:lstStyle/>
          <a:p>
            <a:endParaRPr lang="sr-Latn-RS"/>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10B690E0-D3B4-4456-9FA5-06045DDA0AFB}" type="slidenum">
              <a:rPr lang="sr-Latn-RS" smtClean="0"/>
              <a:t>‹#›</a:t>
            </a:fld>
            <a:endParaRPr lang="sr-Latn-RS"/>
          </a:p>
        </p:txBody>
      </p:sp>
    </p:spTree>
    <p:extLst>
      <p:ext uri="{BB962C8B-B14F-4D97-AF65-F5344CB8AC3E}">
        <p14:creationId xmlns:p14="http://schemas.microsoft.com/office/powerpoint/2010/main" val="3656360608"/>
      </p:ext>
    </p:extLst>
  </p:cSld>
  <p:clrMapOvr>
    <a:masterClrMapping/>
  </p:clrMapOvr>
</p:sldLayout>
</file>

<file path=ppt/slideLayouts/slideLayout8.xml><?xml version="1.0" encoding="utf-8"?>
<p:sldLayout xmlns:a="http://purl.oclc.org/ooxml/drawingml/main" xmlns:r="http://purl.oclc.org/ooxml/officeDocument/relationships" xmlns:p="http://purl.oclc.org/ooxml/presentationml/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
                    <a:hueMod val="91%"/>
                    <a:satMod val="164%"/>
                    <a:lumMod val="74%"/>
                  </a:schemeClr>
                  <a:schemeClr val="dk2">
                    <a:hueMod val="124%"/>
                    <a:satMod val="140%"/>
                    <a:lumMod val="142%"/>
                  </a:schemeClr>
                </a:duotone>
              </a:blip>
              <a:stretch>
                <a:fillRect/>
              </a:stretch>
            </a:blipFill>
            <a:ln>
              <a:noFill/>
            </a:ln>
          </p:spPr>
          <p:style>
            <a:lnRef idx="2">
              <a:schemeClr val="accent1">
                <a:shade val="5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
                  </a:schemeClr>
                </a:gs>
                <a:gs pos="75%">
                  <a:schemeClr val="accent5">
                    <a:alpha val="0%"/>
                  </a:schemeClr>
                </a:gs>
                <a:gs pos="36%">
                  <a:schemeClr val="accent5">
                    <a:alpha val="10%"/>
                  </a:schemeClr>
                </a:gs>
              </a:gsLst>
              <a:path path="circle">
                <a:fillToRect l="50%" t="50%" r="50%" b="5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
                  </a:schemeClr>
                </a:gs>
                <a:gs pos="72%">
                  <a:schemeClr val="accent5">
                    <a:alpha val="0%"/>
                  </a:schemeClr>
                </a:gs>
                <a:gs pos="36%">
                  <a:schemeClr val="accent5">
                    <a:alpha val="8%"/>
                  </a:schemeClr>
                </a:gs>
              </a:gsLst>
              <a:path path="circle">
                <a:fillToRect l="50%" t="50%" r="50%" b="5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
                  </a:schemeClr>
                </a:gs>
                <a:gs pos="66%">
                  <a:schemeClr val="accent5">
                    <a:alpha val="0%"/>
                  </a:schemeClr>
                </a:gs>
                <a:gs pos="36%">
                  <a:schemeClr val="accent5">
                    <a:alpha val="7%"/>
                  </a:schemeClr>
                </a:gs>
              </a:gsLst>
              <a:path path="circle">
                <a:fillToRect l="50%" t="50%" r="50%" b="5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
                  </a:schemeClr>
                </a:gs>
                <a:gs pos="69%">
                  <a:schemeClr val="accent5">
                    <a:alpha val="0%"/>
                  </a:schemeClr>
                </a:gs>
                <a:gs pos="36%">
                  <a:schemeClr val="accent5">
                    <a:alpha val="6%"/>
                  </a:schemeClr>
                </a:gs>
              </a:gsLst>
              <a:path path="circle">
                <a:fillToRect l="50%" t="50%" r="50%" b="5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
                  </a:schemeClr>
                </a:gs>
                <a:gs pos="73%">
                  <a:schemeClr val="accent5">
                    <a:alpha val="0%"/>
                  </a:schemeClr>
                </a:gs>
                <a:gs pos="36%">
                  <a:schemeClr val="accent5">
                    <a:alpha val="7%"/>
                  </a:schemeClr>
                </a:gs>
              </a:gsLst>
              <a:path path="circle">
                <a:fillToRect l="50%" t="50%" r="50%" b="5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
                    <a:lumOff val="4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FE6F74FF-3D2A-44D8-BCBD-66380187A19F}" type="datetimeFigureOut">
              <a:rPr lang="sr-Latn-RS" smtClean="0"/>
              <a:t>3.2.2024.</a:t>
            </a:fld>
            <a:endParaRPr lang="sr-Latn-RS"/>
          </a:p>
        </p:txBody>
      </p:sp>
      <p:sp>
        <p:nvSpPr>
          <p:cNvPr id="6" name="Footer Placeholder 5"/>
          <p:cNvSpPr>
            <a:spLocks noGrp="1"/>
          </p:cNvSpPr>
          <p:nvPr>
            <p:ph type="ftr" sz="quarter" idx="11"/>
          </p:nvPr>
        </p:nvSpPr>
        <p:spPr/>
        <p:txBody>
          <a:bodyPr/>
          <a:lstStyle/>
          <a:p>
            <a:endParaRPr lang="sr-Latn-R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10B690E0-D3B4-4456-9FA5-06045DDA0AFB}" type="slidenum">
              <a:rPr lang="sr-Latn-RS" smtClean="0"/>
              <a:t>‹#›</a:t>
            </a:fld>
            <a:endParaRPr lang="sr-Latn-RS"/>
          </a:p>
        </p:txBody>
      </p:sp>
    </p:spTree>
    <p:extLst>
      <p:ext uri="{BB962C8B-B14F-4D97-AF65-F5344CB8AC3E}">
        <p14:creationId xmlns:p14="http://schemas.microsoft.com/office/powerpoint/2010/main" val="607511202"/>
      </p:ext>
    </p:extLst>
  </p:cSld>
  <p:clrMapOvr>
    <a:masterClrMapping/>
  </p:clrMapOvr>
</p:sldLayout>
</file>

<file path=ppt/slideLayouts/slideLayout9.xml><?xml version="1.0" encoding="utf-8"?>
<p:sldLayout xmlns:a="http://purl.oclc.org/ooxml/drawingml/main" xmlns:r="http://purl.oclc.org/ooxml/officeDocument/relationships" xmlns:p="http://purl.oclc.org/ooxml/presentationml/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
                    <a:hueMod val="91%"/>
                    <a:satMod val="164%"/>
                    <a:lumMod val="74%"/>
                  </a:schemeClr>
                  <a:schemeClr val="dk2">
                    <a:hueMod val="124%"/>
                    <a:satMod val="140%"/>
                    <a:lumMod val="142%"/>
                  </a:schemeClr>
                </a:duotone>
              </a:blip>
              <a:stretch>
                <a:fillRect/>
              </a:stretch>
            </a:blipFill>
            <a:ln>
              <a:noFill/>
            </a:ln>
          </p:spPr>
          <p:style>
            <a:lnRef idx="2">
              <a:schemeClr val="accent1">
                <a:shade val="5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
                  </a:schemeClr>
                </a:gs>
                <a:gs pos="75%">
                  <a:schemeClr val="accent5">
                    <a:alpha val="0%"/>
                  </a:schemeClr>
                </a:gs>
                <a:gs pos="36%">
                  <a:schemeClr val="accent5">
                    <a:alpha val="10%"/>
                  </a:schemeClr>
                </a:gs>
              </a:gsLst>
              <a:path path="circle">
                <a:fillToRect l="50%" t="50%" r="50%" b="5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
                  </a:schemeClr>
                </a:gs>
                <a:gs pos="72%">
                  <a:schemeClr val="accent5">
                    <a:alpha val="0%"/>
                  </a:schemeClr>
                </a:gs>
                <a:gs pos="36%">
                  <a:schemeClr val="accent5">
                    <a:alpha val="8%"/>
                  </a:schemeClr>
                </a:gs>
              </a:gsLst>
              <a:path path="circle">
                <a:fillToRect l="50%" t="50%" r="50%" b="5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
                  </a:schemeClr>
                </a:gs>
                <a:gs pos="66%">
                  <a:schemeClr val="accent5">
                    <a:alpha val="0%"/>
                  </a:schemeClr>
                </a:gs>
                <a:gs pos="36%">
                  <a:schemeClr val="accent5">
                    <a:alpha val="7%"/>
                  </a:schemeClr>
                </a:gs>
              </a:gsLst>
              <a:path path="circle">
                <a:fillToRect l="50%" t="50%" r="50%" b="5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
                  </a:schemeClr>
                </a:gs>
                <a:gs pos="69%">
                  <a:schemeClr val="accent5">
                    <a:alpha val="0%"/>
                  </a:schemeClr>
                </a:gs>
                <a:gs pos="36%">
                  <a:schemeClr val="accent5">
                    <a:alpha val="6%"/>
                  </a:schemeClr>
                </a:gs>
              </a:gsLst>
              <a:path path="circle">
                <a:fillToRect l="50%" t="50%" r="50%" b="5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
                  </a:schemeClr>
                </a:gs>
                <a:gs pos="73%">
                  <a:schemeClr val="accent5">
                    <a:alpha val="0%"/>
                  </a:schemeClr>
                </a:gs>
                <a:gs pos="36%">
                  <a:schemeClr val="accent5">
                    <a:alpha val="7%"/>
                  </a:schemeClr>
                </a:gs>
              </a:gsLst>
              <a:path path="circle">
                <a:fillToRect l="50%" t="50%" r="50%" b="5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smtClean="0"/>
              <a:t>Click icon to add picture</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
                    <a:lumOff val="4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FE6F74FF-3D2A-44D8-BCBD-66380187A19F}" type="datetimeFigureOut">
              <a:rPr lang="sr-Latn-RS" smtClean="0"/>
              <a:t>3.2.2024.</a:t>
            </a:fld>
            <a:endParaRPr lang="sr-Latn-RS"/>
          </a:p>
        </p:txBody>
      </p:sp>
      <p:sp>
        <p:nvSpPr>
          <p:cNvPr id="6" name="Footer Placeholder 5"/>
          <p:cNvSpPr>
            <a:spLocks noGrp="1"/>
          </p:cNvSpPr>
          <p:nvPr>
            <p:ph type="ftr" sz="quarter" idx="11"/>
          </p:nvPr>
        </p:nvSpPr>
        <p:spPr/>
        <p:txBody>
          <a:bodyPr/>
          <a:lstStyle/>
          <a:p>
            <a:endParaRPr lang="sr-Latn-R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10B690E0-D3B4-4456-9FA5-06045DDA0AFB}" type="slidenum">
              <a:rPr lang="sr-Latn-RS" smtClean="0"/>
              <a:t>‹#›</a:t>
            </a:fld>
            <a:endParaRPr lang="sr-Latn-RS"/>
          </a:p>
        </p:txBody>
      </p:sp>
    </p:spTree>
    <p:extLst>
      <p:ext uri="{BB962C8B-B14F-4D97-AF65-F5344CB8AC3E}">
        <p14:creationId xmlns:p14="http://schemas.microsoft.com/office/powerpoint/2010/main" val="1309175112"/>
      </p:ext>
    </p:extLst>
  </p:cSld>
  <p:clrMapOvr>
    <a:masterClrMapping/>
  </p:clrMapOvr>
</p:sldLayout>
</file>

<file path=ppt/slideMasters/_rels/slideMaster1.xml.rels><?xml version="1.0" encoding="UTF-8" standalone="yes"?>
<Relationships xmlns="http://schemas.openxmlformats.org/package/2006/relationships"><Relationship Id="rId8" Type="http://purl.oclc.org/ooxml/officeDocument/relationships/slideLayout" Target="../slideLayouts/slideLayout8.xml"/><Relationship Id="rId13" Type="http://purl.oclc.org/ooxml/officeDocument/relationships/slideLayout" Target="../slideLayouts/slideLayout13.xml"/><Relationship Id="rId18" Type="http://purl.oclc.org/ooxml/officeDocument/relationships/theme" Target="../theme/theme1.xml"/><Relationship Id="rId3" Type="http://purl.oclc.org/ooxml/officeDocument/relationships/slideLayout" Target="../slideLayouts/slideLayout3.xml"/><Relationship Id="rId7" Type="http://purl.oclc.org/ooxml/officeDocument/relationships/slideLayout" Target="../slideLayouts/slideLayout7.xml"/><Relationship Id="rId12" Type="http://purl.oclc.org/ooxml/officeDocument/relationships/slideLayout" Target="../slideLayouts/slideLayout12.xml"/><Relationship Id="rId17" Type="http://purl.oclc.org/ooxml/officeDocument/relationships/slideLayout" Target="../slideLayouts/slideLayout17.xml"/><Relationship Id="rId2" Type="http://purl.oclc.org/ooxml/officeDocument/relationships/slideLayout" Target="../slideLayouts/slideLayout2.xml"/><Relationship Id="rId16" Type="http://purl.oclc.org/ooxml/officeDocument/relationships/slideLayout" Target="../slideLayouts/slideLayout16.xml"/><Relationship Id="rId1" Type="http://purl.oclc.org/ooxml/officeDocument/relationships/slideLayout" Target="../slideLayouts/slideLayout1.xml"/><Relationship Id="rId6" Type="http://purl.oclc.org/ooxml/officeDocument/relationships/slideLayout" Target="../slideLayouts/slideLayout6.xml"/><Relationship Id="rId11" Type="http://purl.oclc.org/ooxml/officeDocument/relationships/slideLayout" Target="../slideLayouts/slideLayout11.xml"/><Relationship Id="rId5" Type="http://purl.oclc.org/ooxml/officeDocument/relationships/slideLayout" Target="../slideLayouts/slideLayout5.xml"/><Relationship Id="rId15" Type="http://purl.oclc.org/ooxml/officeDocument/relationships/slideLayout" Target="../slideLayouts/slideLayout15.xml"/><Relationship Id="rId10" Type="http://purl.oclc.org/ooxml/officeDocument/relationships/slideLayout" Target="../slideLayouts/slideLayout10.xml"/><Relationship Id="rId19" Type="http://purl.oclc.org/ooxml/officeDocument/relationships/image" Target="../media/image1.jpeg"/><Relationship Id="rId4" Type="http://purl.oclc.org/ooxml/officeDocument/relationships/slideLayout" Target="../slideLayouts/slideLayout4.xml"/><Relationship Id="rId9" Type="http://purl.oclc.org/ooxml/officeDocument/relationships/slideLayout" Target="../slideLayouts/slideLayout9.xml"/><Relationship Id="rId14" Type="http://purl.oclc.org/ooxml/officeDocument/relationships/slideLayout" Target="../slideLayouts/slideLayout14.xml"/></Relationships>
</file>

<file path=ppt/slideMasters/slideMaster1.xml><?xml version="1.0" encoding="utf-8"?>
<p:sldMaster xmlns:a="http://purl.oclc.org/ooxml/drawingml/main" xmlns:r="http://purl.oclc.org/ooxml/officeDocument/relationships" xmlns:p="http://purl.oclc.org/ooxml/presentationml/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
                    <a:hueMod val="91%"/>
                    <a:satMod val="164%"/>
                    <a:lumMod val="74%"/>
                  </a:schemeClr>
                  <a:schemeClr val="dk2">
                    <a:hueMod val="124%"/>
                    <a:satMod val="140%"/>
                    <a:lumMod val="142%"/>
                  </a:schemeClr>
                </a:duotone>
              </a:blip>
              <a:stretch>
                <a:fillRect/>
              </a:stretch>
            </a:blipFill>
            <a:ln>
              <a:noFill/>
            </a:ln>
          </p:spPr>
          <p:style>
            <a:lnRef idx="2">
              <a:schemeClr val="accent1">
                <a:shade val="5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
                  </a:schemeClr>
                </a:gs>
                <a:gs pos="75%">
                  <a:schemeClr val="accent5">
                    <a:alpha val="0%"/>
                  </a:schemeClr>
                </a:gs>
                <a:gs pos="36%">
                  <a:schemeClr val="accent5">
                    <a:alpha val="10%"/>
                  </a:schemeClr>
                </a:gs>
              </a:gsLst>
              <a:path path="circle">
                <a:fillToRect l="50%" t="50%" r="50%" b="5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
                  </a:schemeClr>
                </a:gs>
                <a:gs pos="72%">
                  <a:schemeClr val="accent5">
                    <a:alpha val="0%"/>
                  </a:schemeClr>
                </a:gs>
                <a:gs pos="36%">
                  <a:schemeClr val="accent5">
                    <a:alpha val="8%"/>
                  </a:schemeClr>
                </a:gs>
              </a:gsLst>
              <a:path path="circle">
                <a:fillToRect l="50%" t="50%" r="50%" b="5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
                  </a:schemeClr>
                </a:gs>
                <a:gs pos="66%">
                  <a:schemeClr val="accent5">
                    <a:alpha val="0%"/>
                  </a:schemeClr>
                </a:gs>
                <a:gs pos="36%">
                  <a:schemeClr val="accent5">
                    <a:alpha val="7%"/>
                  </a:schemeClr>
                </a:gs>
              </a:gsLst>
              <a:path path="circle">
                <a:fillToRect l="50%" t="50%" r="50%" b="5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
                  </a:schemeClr>
                </a:gs>
                <a:gs pos="69%">
                  <a:schemeClr val="accent5">
                    <a:alpha val="0%"/>
                  </a:schemeClr>
                </a:gs>
                <a:gs pos="36%">
                  <a:schemeClr val="accent5">
                    <a:alpha val="6%"/>
                  </a:schemeClr>
                </a:gs>
              </a:gsLst>
              <a:path path="circle">
                <a:fillToRect l="50%" t="50%" r="50%" b="5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
                  </a:schemeClr>
                </a:gs>
                <a:gs pos="73%">
                  <a:schemeClr val="accent5">
                    <a:alpha val="0%"/>
                  </a:schemeClr>
                </a:gs>
                <a:gs pos="36%">
                  <a:schemeClr val="accent5">
                    <a:alpha val="7%"/>
                  </a:schemeClr>
                </a:gs>
              </a:gsLst>
              <a:path path="circle">
                <a:fillToRect l="50%" t="50%" r="50%" b="5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FE6F74FF-3D2A-44D8-BCBD-66380187A19F}" type="datetimeFigureOut">
              <a:rPr lang="sr-Latn-RS" smtClean="0"/>
              <a:t>3.2.2024.</a:t>
            </a:fld>
            <a:endParaRPr lang="sr-Latn-RS"/>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sr-Latn-RS"/>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10B690E0-D3B4-4456-9FA5-06045DDA0AFB}" type="slidenum">
              <a:rPr lang="sr-Latn-RS" smtClean="0"/>
              <a:t>‹#›</a:t>
            </a:fld>
            <a:endParaRPr lang="sr-Latn-RS"/>
          </a:p>
        </p:txBody>
      </p:sp>
    </p:spTree>
    <p:extLst>
      <p:ext uri="{BB962C8B-B14F-4D97-AF65-F5344CB8AC3E}">
        <p14:creationId xmlns:p14="http://schemas.microsoft.com/office/powerpoint/2010/main" val="23438625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
        <a:buFont typeface="Wingdings 3" charset="2"/>
        <a:buChar char=""/>
        <a:defRPr sz="1800" b="0" i="0" kern="1200">
          <a:solidFill>
            <a:schemeClr val="tx1">
              <a:lumMod val="75%"/>
              <a:lumOff val="25%"/>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
        <a:buFont typeface="Wingdings 3" charset="2"/>
        <a:buChar char=""/>
        <a:defRPr sz="1600" b="0" i="0" kern="1200">
          <a:solidFill>
            <a:schemeClr val="tx1">
              <a:lumMod val="75%"/>
              <a:lumOff val="25%"/>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
        <a:buFont typeface="Wingdings 3" charset="2"/>
        <a:buChar char=""/>
        <a:defRPr sz="1400" b="0" i="0" kern="1200">
          <a:solidFill>
            <a:schemeClr val="tx1">
              <a:lumMod val="75%"/>
              <a:lumOff val="25%"/>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
        <a:buFont typeface="Wingdings 3" charset="2"/>
        <a:buChar char=""/>
        <a:defRPr sz="1200" b="0" i="0" kern="1200">
          <a:solidFill>
            <a:schemeClr val="tx1">
              <a:lumMod val="75%"/>
              <a:lumOff val="25%"/>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
        <a:buFont typeface="Wingdings 3" charset="2"/>
        <a:buChar char=""/>
        <a:defRPr sz="1200" b="0" i="0" kern="1200">
          <a:solidFill>
            <a:schemeClr val="tx1">
              <a:lumMod val="75%"/>
              <a:lumOff val="25%"/>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
        <a:buFont typeface="Wingdings 3" charset="2"/>
        <a:buChar char=""/>
        <a:defRPr sz="1200" b="0" i="0" kern="1200">
          <a:solidFill>
            <a:schemeClr val="tx1">
              <a:lumMod val="75%"/>
              <a:lumOff val="25%"/>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
        <a:buFont typeface="Wingdings 3" charset="2"/>
        <a:buChar char=""/>
        <a:defRPr sz="1200" b="0" i="0" kern="1200">
          <a:solidFill>
            <a:schemeClr val="tx1">
              <a:lumMod val="75%"/>
              <a:lumOff val="25%"/>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
        <a:buFont typeface="Wingdings 3" charset="2"/>
        <a:buChar char=""/>
        <a:defRPr sz="1200" b="0" i="0" kern="1200">
          <a:solidFill>
            <a:schemeClr val="tx1">
              <a:lumMod val="75%"/>
              <a:lumOff val="25%"/>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
        <a:buFont typeface="Wingdings 3" charset="2"/>
        <a:buChar char=""/>
        <a:defRPr sz="1200" b="0" i="0" kern="1200">
          <a:solidFill>
            <a:schemeClr val="tx1">
              <a:lumMod val="75%"/>
              <a:lumOff val="25%"/>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purl.oclc.org/ooxml/officeDocument/relationships/slideLayout" Target="../slideLayouts/slideLayout2.xml"/></Relationships>
</file>

<file path=ppt/slides/_rels/slide10.xml.rels><?xml version="1.0" encoding="UTF-8" standalone="yes"?>
<Relationships xmlns="http://schemas.openxmlformats.org/package/2006/relationships"><Relationship Id="rId1" Type="http://purl.oclc.org/ooxml/officeDocument/relationships/slideLayout" Target="../slideLayouts/slideLayout2.xml"/></Relationships>
</file>

<file path=ppt/slides/_rels/slide11.xml.rels><?xml version="1.0" encoding="UTF-8" standalone="yes"?>
<Relationships xmlns="http://schemas.openxmlformats.org/package/2006/relationships"><Relationship Id="rId3" Type="http://purl.oclc.org/ooxml/officeDocument/relationships/image" Target="../media/image3.png"/><Relationship Id="rId2" Type="http://purl.oclc.org/ooxml/officeDocument/relationships/notesSlide" Target="../notesSlides/notesSlide2.xml"/><Relationship Id="rId1" Type="http://purl.oclc.org/ooxml/officeDocument/relationships/slideLayout" Target="../slideLayouts/slideLayout2.xml"/></Relationships>
</file>

<file path=ppt/slides/_rels/slide12.xml.rels><?xml version="1.0" encoding="UTF-8" standalone="yes"?>
<Relationships xmlns="http://schemas.openxmlformats.org/package/2006/relationships"><Relationship Id="rId1" Type="http://purl.oclc.org/ooxml/officeDocument/relationships/slideLayout" Target="../slideLayouts/slideLayout2.xml"/></Relationships>
</file>

<file path=ppt/slides/_rels/slide13.xml.rels><?xml version="1.0" encoding="UTF-8" standalone="yes"?>
<Relationships xmlns="http://schemas.openxmlformats.org/package/2006/relationships"><Relationship Id="rId2" Type="http://purl.oclc.org/ooxml/officeDocument/relationships/image" Target="../media/image4.png"/><Relationship Id="rId1" Type="http://purl.oclc.org/ooxml/officeDocument/relationships/slideLayout" Target="../slideLayouts/slideLayout2.xml"/></Relationships>
</file>

<file path=ppt/slides/_rels/slide14.xml.rels><?xml version="1.0" encoding="UTF-8" standalone="yes"?>
<Relationships xmlns="http://schemas.openxmlformats.org/package/2006/relationships"><Relationship Id="rId3" Type="http://purl.oclc.org/ooxml/officeDocument/relationships/image" Target="../media/image6.png"/><Relationship Id="rId2" Type="http://purl.oclc.org/ooxml/officeDocument/relationships/image" Target="../media/image5.png"/><Relationship Id="rId1" Type="http://purl.oclc.org/ooxml/officeDocument/relationships/slideLayout" Target="../slideLayouts/slideLayout2.xml"/></Relationships>
</file>

<file path=ppt/slides/_rels/slide15.xml.rels><?xml version="1.0" encoding="UTF-8" standalone="yes"?>
<Relationships xmlns="http://schemas.openxmlformats.org/package/2006/relationships"><Relationship Id="rId1" Type="http://purl.oclc.org/ooxml/officeDocument/relationships/slideLayout" Target="../slideLayouts/slideLayout2.xml"/></Relationships>
</file>

<file path=ppt/slides/_rels/slide16.xml.rels><?xml version="1.0" encoding="UTF-8" standalone="yes"?>
<Relationships xmlns="http://schemas.openxmlformats.org/package/2006/relationships"><Relationship Id="rId1" Type="http://purl.oclc.org/ooxml/officeDocument/relationships/slideLayout" Target="../slideLayouts/slideLayout2.xml"/></Relationships>
</file>

<file path=ppt/slides/_rels/slide17.xml.rels><?xml version="1.0" encoding="UTF-8" standalone="yes"?>
<Relationships xmlns="http://schemas.openxmlformats.org/package/2006/relationships"><Relationship Id="rId1" Type="http://purl.oclc.org/ooxml/officeDocument/relationships/slideLayout" Target="../slideLayouts/slideLayout2.xml"/></Relationships>
</file>

<file path=ppt/slides/_rels/slide18.xml.rels><?xml version="1.0" encoding="UTF-8" standalone="yes"?>
<Relationships xmlns="http://schemas.openxmlformats.org/package/2006/relationships"><Relationship Id="rId1" Type="http://purl.oclc.org/ooxml/officeDocument/relationships/slideLayout" Target="../slideLayouts/slideLayout2.xml"/></Relationships>
</file>

<file path=ppt/slides/_rels/slide19.xml.rels><?xml version="1.0" encoding="UTF-8" standalone="yes"?>
<Relationships xmlns="http://schemas.openxmlformats.org/package/2006/relationships"><Relationship Id="rId1" Type="http://purl.oclc.org/ooxml/officeDocument/relationships/slideLayout" Target="../slideLayouts/slideLayout2.xml"/></Relationships>
</file>

<file path=ppt/slides/_rels/slide2.xml.rels><?xml version="1.0" encoding="UTF-8" standalone="yes"?>
<Relationships xmlns="http://schemas.openxmlformats.org/package/2006/relationships"><Relationship Id="rId2" Type="http://purl.oclc.org/ooxml/officeDocument/relationships/notesSlide" Target="../notesSlides/notesSlide1.xml"/><Relationship Id="rId1" Type="http://purl.oclc.org/ooxml/officeDocument/relationships/slideLayout" Target="../slideLayouts/slideLayout2.xml"/></Relationships>
</file>

<file path=ppt/slides/_rels/slide20.xml.rels><?xml version="1.0" encoding="UTF-8" standalone="yes"?>
<Relationships xmlns="http://schemas.openxmlformats.org/package/2006/relationships"><Relationship Id="rId1" Type="http://purl.oclc.org/ooxml/officeDocument/relationships/slideLayout" Target="../slideLayouts/slideLayout2.xml"/></Relationships>
</file>

<file path=ppt/slides/_rels/slide21.xml.rels><?xml version="1.0" encoding="UTF-8" standalone="yes"?>
<Relationships xmlns="http://schemas.openxmlformats.org/package/2006/relationships"><Relationship Id="rId2" Type="http://purl.oclc.org/ooxml/officeDocument/relationships/notesSlide" Target="../notesSlides/notesSlide3.xml"/><Relationship Id="rId1" Type="http://purl.oclc.org/ooxml/officeDocument/relationships/slideLayout" Target="../slideLayouts/slideLayout2.xml"/></Relationships>
</file>

<file path=ppt/slides/_rels/slide22.xml.rels><?xml version="1.0" encoding="UTF-8" standalone="yes"?>
<Relationships xmlns="http://schemas.openxmlformats.org/package/2006/relationships"><Relationship Id="rId1" Type="http://purl.oclc.org/ooxml/officeDocument/relationships/slideLayout" Target="../slideLayouts/slideLayout2.xml"/></Relationships>
</file>

<file path=ppt/slides/_rels/slide23.xml.rels><?xml version="1.0" encoding="UTF-8" standalone="yes"?>
<Relationships xmlns="http://schemas.openxmlformats.org/package/2006/relationships"><Relationship Id="rId1" Type="http://purl.oclc.org/ooxml/officeDocument/relationships/slideLayout" Target="../slideLayouts/slideLayout2.xml"/></Relationships>
</file>

<file path=ppt/slides/_rels/slide3.xml.rels><?xml version="1.0" encoding="UTF-8" standalone="yes"?>
<Relationships xmlns="http://schemas.openxmlformats.org/package/2006/relationships"><Relationship Id="rId2" Type="http://purl.oclc.org/ooxml/officeDocument/relationships/image" Target="../media/image2.png"/><Relationship Id="rId1" Type="http://purl.oclc.org/ooxml/officeDocument/relationships/slideLayout" Target="../slideLayouts/slideLayout2.xml"/></Relationships>
</file>

<file path=ppt/slides/_rels/slide4.xml.rels><?xml version="1.0" encoding="UTF-8" standalone="yes"?>
<Relationships xmlns="http://schemas.openxmlformats.org/package/2006/relationships"><Relationship Id="rId1" Type="http://purl.oclc.org/ooxml/officeDocument/relationships/slideLayout" Target="../slideLayouts/slideLayout2.xml"/></Relationships>
</file>

<file path=ppt/slides/_rels/slide5.xml.rels><?xml version="1.0" encoding="UTF-8" standalone="yes"?>
<Relationships xmlns="http://schemas.openxmlformats.org/package/2006/relationships"><Relationship Id="rId1" Type="http://purl.oclc.org/ooxml/officeDocument/relationships/slideLayout" Target="../slideLayouts/slideLayout2.xml"/></Relationships>
</file>

<file path=ppt/slides/_rels/slide6.xml.rels><?xml version="1.0" encoding="UTF-8" standalone="yes"?>
<Relationships xmlns="http://schemas.openxmlformats.org/package/2006/relationships"><Relationship Id="rId1" Type="http://purl.oclc.org/ooxml/officeDocument/relationships/slideLayout" Target="../slideLayouts/slideLayout2.xml"/></Relationships>
</file>

<file path=ppt/slides/_rels/slide7.xml.rels><?xml version="1.0" encoding="UTF-8" standalone="yes"?>
<Relationships xmlns="http://schemas.openxmlformats.org/package/2006/relationships"><Relationship Id="rId1" Type="http://purl.oclc.org/ooxml/officeDocument/relationships/slideLayout" Target="../slideLayouts/slideLayout2.xml"/></Relationships>
</file>

<file path=ppt/slides/_rels/slide8.xml.rels><?xml version="1.0" encoding="UTF-8" standalone="yes"?>
<Relationships xmlns="http://schemas.openxmlformats.org/package/2006/relationships"><Relationship Id="rId1" Type="http://purl.oclc.org/ooxml/officeDocument/relationships/slideLayout" Target="../slideLayouts/slideLayout2.xml"/></Relationships>
</file>

<file path=ppt/slides/_rels/slide9.xml.rels><?xml version="1.0" encoding="UTF-8" standalone="yes"?>
<Relationships xmlns="http://schemas.openxmlformats.org/package/2006/relationships"><Relationship Id="rId1" Type="http://purl.oclc.org/ooxml/officeDocument/relationships/slideLayout" Target="../slideLayouts/slideLayout2.xml"/></Relationships>
</file>

<file path=ppt/slides/slide1.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 b="1" dirty="0" smtClean="0"/>
              <a:t>Sepsis</a:t>
            </a:r>
            <a:endParaRPr lang="sr-Latn-RS" b="1" dirty="0"/>
          </a:p>
        </p:txBody>
      </p:sp>
      <p:sp>
        <p:nvSpPr>
          <p:cNvPr id="3" name="Content Placeholder 2"/>
          <p:cNvSpPr>
            <a:spLocks noGrp="1"/>
          </p:cNvSpPr>
          <p:nvPr>
            <p:ph idx="1"/>
          </p:nvPr>
        </p:nvSpPr>
        <p:spPr>
          <a:xfrm>
            <a:off x="1122830" y="2309211"/>
            <a:ext cx="8825659" cy="3416300"/>
          </a:xfrm>
        </p:spPr>
        <p:txBody>
          <a:bodyPr>
            <a:normAutofit/>
          </a:bodyPr>
          <a:lstStyle/>
          <a:p>
            <a:pPr marL="0" indent="0">
              <a:buNone/>
            </a:pPr>
            <a:r>
              <a:rPr lang="en" sz="3200" b="1" i="1" u="sng" dirty="0" smtClean="0"/>
              <a:t>Brief reminder and presentation of the case</a:t>
            </a:r>
          </a:p>
          <a:p>
            <a:pPr marL="0" indent="0">
              <a:buNone/>
            </a:pPr>
            <a:r>
              <a:rPr lang="en" sz="3200" i="1" dirty="0" smtClean="0"/>
              <a:t>Assistant Professor Dr. Jelena Vučković Filipović</a:t>
            </a:r>
          </a:p>
          <a:p>
            <a:pPr marL="0" indent="0">
              <a:buNone/>
            </a:pPr>
            <a:r>
              <a:rPr lang="en" sz="3200" i="1" dirty="0" smtClean="0"/>
              <a:t>UCC Kragujevac</a:t>
            </a:r>
          </a:p>
          <a:p>
            <a:pPr marL="0" indent="0">
              <a:buNone/>
            </a:pPr>
            <a:r>
              <a:rPr lang="en" sz="3200" i="1" dirty="0" smtClean="0"/>
              <a:t>Faculty of Medical Sciences Kragujevac</a:t>
            </a:r>
            <a:endParaRPr lang="sr-Latn-RS" sz="3200" i="1" dirty="0"/>
          </a:p>
        </p:txBody>
      </p:sp>
    </p:spTree>
    <p:extLst>
      <p:ext uri="{BB962C8B-B14F-4D97-AF65-F5344CB8AC3E}">
        <p14:creationId xmlns:p14="http://schemas.microsoft.com/office/powerpoint/2010/main" val="19446420"/>
      </p:ext>
    </p:extLst>
  </p:cSld>
  <p:clrMapOvr>
    <a:masterClrMapping/>
  </p:clrMapOvr>
  <p:timing>
    <p:tnLst>
      <p:par>
        <p:cTn id="1" dur="indefinite" restart="never" nodeType="tmRoot"/>
      </p:par>
    </p:tnLst>
  </p:timing>
</p:sld>
</file>

<file path=ppt/slides/slide10.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smtClean="0"/>
              <a:t>Treatment</a:t>
            </a:r>
            <a:endParaRPr lang="sr-Latn-RS" dirty="0"/>
          </a:p>
        </p:txBody>
      </p:sp>
      <p:sp>
        <p:nvSpPr>
          <p:cNvPr id="3" name="Content Placeholder 2"/>
          <p:cNvSpPr>
            <a:spLocks noGrp="1"/>
          </p:cNvSpPr>
          <p:nvPr>
            <p:ph idx="1"/>
          </p:nvPr>
        </p:nvSpPr>
        <p:spPr>
          <a:xfrm>
            <a:off x="839643" y="2319721"/>
            <a:ext cx="8825659" cy="3416300"/>
          </a:xfrm>
        </p:spPr>
        <p:txBody>
          <a:bodyPr>
            <a:noAutofit/>
          </a:bodyPr>
          <a:lstStyle/>
          <a:p>
            <a:pPr marL="0" indent="0">
              <a:buNone/>
            </a:pPr>
            <a:r>
              <a:rPr lang="en" sz="2000" b="1" dirty="0"/>
              <a:t>IT MUST BE CARRIED OUT WITHIN THE </a:t>
            </a:r>
            <a:r>
              <a:rPr lang="en" sz="2000" b="1" dirty="0" smtClean="0"/>
              <a:t>FIRST SIX HOURS</a:t>
            </a:r>
          </a:p>
          <a:p>
            <a:r>
              <a:rPr lang="en" sz="2000" dirty="0" smtClean="0"/>
              <a:t>Apply </a:t>
            </a:r>
            <a:r>
              <a:rPr lang="en" sz="2000" dirty="0"/>
              <a:t>vasopressors (for hypotension that did not respond to volume replacement, with the aim of maintaining mean arterial pressure &gt;65 </a:t>
            </a:r>
            <a:r>
              <a:rPr lang="en" sz="2000" dirty="0" smtClean="0"/>
              <a:t>mmHg)</a:t>
            </a:r>
            <a:endParaRPr lang="sr-Cyrl-RS" sz="2000" dirty="0" smtClean="0"/>
          </a:p>
          <a:p>
            <a:r>
              <a:rPr lang="en" sz="2000" dirty="0" smtClean="0"/>
              <a:t>In </a:t>
            </a:r>
            <a:r>
              <a:rPr lang="en" sz="2000" dirty="0"/>
              <a:t>case of arterial hypotension that persists despite volume replacement (septic shock) or initial lactate values &gt;4 mmol/lmmol/l</a:t>
            </a:r>
            <a:endParaRPr lang="sr-Cyrl-RS" sz="2000" dirty="0" smtClean="0"/>
          </a:p>
          <a:p>
            <a:r>
              <a:rPr lang="en" sz="2000" dirty="0" smtClean="0"/>
              <a:t>Measure </a:t>
            </a:r>
            <a:r>
              <a:rPr lang="en" sz="2000" dirty="0"/>
              <a:t>central venous pressure ( CVP)</a:t>
            </a:r>
            <a:endParaRPr lang="sr-Cyrl-RS" sz="2000" dirty="0" smtClean="0"/>
          </a:p>
          <a:p>
            <a:r>
              <a:rPr lang="en" sz="2000" dirty="0" smtClean="0"/>
              <a:t>Measure </a:t>
            </a:r>
            <a:r>
              <a:rPr lang="en" sz="2000" dirty="0"/>
              <a:t>central venous blood oxygen saturation ( ScvScv O2 </a:t>
            </a:r>
            <a:r>
              <a:rPr lang="en" sz="2000" dirty="0" smtClean="0"/>
              <a:t>)</a:t>
            </a:r>
          </a:p>
          <a:p>
            <a:r>
              <a:rPr lang="en" sz="2000" dirty="0" smtClean="0"/>
              <a:t>Measure again </a:t>
            </a:r>
            <a:r>
              <a:rPr lang="en" sz="2000" dirty="0"/>
              <a:t>if the initial </a:t>
            </a:r>
            <a:r>
              <a:rPr lang="en" sz="2000" dirty="0" smtClean="0"/>
              <a:t>lactate value </a:t>
            </a:r>
            <a:r>
              <a:rPr lang="en" sz="2000" dirty="0"/>
              <a:t>was increased</a:t>
            </a:r>
            <a:endParaRPr lang="sr-Latn-RS" sz="2000" dirty="0"/>
          </a:p>
        </p:txBody>
      </p:sp>
    </p:spTree>
    <p:extLst>
      <p:ext uri="{BB962C8B-B14F-4D97-AF65-F5344CB8AC3E}">
        <p14:creationId xmlns:p14="http://schemas.microsoft.com/office/powerpoint/2010/main" val="1657387793"/>
      </p:ext>
    </p:extLst>
  </p:cSld>
  <p:clrMapOvr>
    <a:masterClrMapping/>
  </p:clrMapOvr>
</p:sld>
</file>

<file path=ppt/slides/slide11.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smtClean="0"/>
              <a:t>Case presentation</a:t>
            </a:r>
            <a:endParaRPr lang="sr-Latn-R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noAutofit/>
              </a:bodyPr>
              <a:lstStyle/>
              <a:p>
                <a:r>
                  <a:rPr lang="en" sz="2000" dirty="0" smtClean="0"/>
                  <a:t>Due to severe ARDS , the anesthesiologist is involved in the treatment.</a:t>
                </a:r>
                <a:endParaRPr lang="en-US" sz="2000" dirty="0" smtClean="0"/>
              </a:p>
              <a:p>
                <a:r>
                  <a:rPr lang="en" sz="2000" dirty="0" smtClean="0"/>
                  <a:t>Daily multidisciplinary monitoring and treatment resulted in a good response to therapy, with regression of X-ray changes, as well as laboratory and clinical parameters.</a:t>
                </a:r>
              </a:p>
              <a:p>
                <a:r>
                  <a:rPr lang="en" sz="2000" dirty="0" smtClean="0"/>
                  <a:t>On the tenth day, there is a loss of SIRS criteria </a:t>
                </a:r>
                <a:r>
                  <a:rPr lang="en" sz="2000" dirty="0" smtClean="0"/>
                  <a:t>(7.4 </a:t>
                </a:r>
                <a:r>
                  <a:rPr lang="en" sz="2000" dirty="0" smtClean="0"/>
                  <a:t>x </a:t>
                </a:r>
                <a14:m>
                  <m:oMath xmlns:m="http://purl.oclc.org/ooxml/officeDocument/math">
                    <m:sSup>
                      <m:sSupPr>
                        <m:ctrlPr>
                          <a:rPr lang="en-US" sz="2000" i="1" smtClean="0">
                            <a:latin typeface="Cambria Math" panose="02040503050406030204" pitchFamily="18" charset="0"/>
                          </a:rPr>
                        </m:ctrlPr>
                      </m:sSupPr>
                      <m:e>
                        <m:r>
                          <a:rPr lang="sr-Cyrl-RS" sz="2000" b="0" i="1" smtClean="0">
                            <a:latin typeface="Cambria Math" panose="02040503050406030204" pitchFamily="18" charset="0"/>
                          </a:rPr>
                          <m:t>10</m:t>
                        </m:r>
                      </m:e>
                      <m:sup>
                        <m:r>
                          <a:rPr lang="sr-Cyrl-RS" sz="2000" b="0" i="1" smtClean="0">
                            <a:latin typeface="Cambria Math" panose="02040503050406030204" pitchFamily="18" charset="0"/>
                          </a:rPr>
                          <m:t>9</m:t>
                        </m:r>
                      </m:sup>
                    </m:sSup>
                  </m:oMath>
                </a14:m>
                <a:r>
                  <a:rPr lang="en" sz="2000" dirty="0" smtClean="0"/>
                  <a:t>, TT 36.6 </a:t>
                </a:r>
                <a14:m>
                  <m:oMath xmlns:m="http://purl.oclc.org/ooxml/officeDocument/math">
                    <m:r>
                      <a:rPr lang="sr-Cyrl-RS" sz="2000" i="1" smtClean="0">
                        <a:latin typeface="Cambria Math" panose="02040503050406030204" pitchFamily="18" charset="0"/>
                        <a:ea typeface="Cambria Math" panose="02040503050406030204" pitchFamily="18" charset="0"/>
                      </a:rPr>
                      <m:t>°</m:t>
                    </m:r>
                  </m:oMath>
                </a14:m>
                <a:r>
                  <a:rPr lang="en" sz="2000" dirty="0" smtClean="0"/>
                  <a:t>C ) with adequate neurological status and the patient was extubated.</a:t>
                </a:r>
              </a:p>
              <a:p>
                <a:r>
                  <a:rPr lang="en" sz="2000" dirty="0" smtClean="0"/>
                  <a:t>The patient is hemodynamically stable, with the exclusion of AB therapy, transferred to the Clinic for Psychiatry for further treatment.</a:t>
                </a:r>
                <a:endParaRPr lang="sr-Latn-RS" sz="20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l="-0.276%" t="-0.891%" r="-0.967%"/>
                </a:stretch>
              </a:blipFill>
            </p:spPr>
            <p:txBody>
              <a:bodyPr/>
              <a:lstStyle/>
              <a:p>
                <a:r>
                  <a:rPr lang="sr-Latn-RS">
                    <a:noFill/>
                  </a:rPr>
                  <a:t> </a:t>
                </a:r>
              </a:p>
            </p:txBody>
          </p:sp>
        </mc:Fallback>
      </mc:AlternateContent>
    </p:spTree>
    <p:extLst>
      <p:ext uri="{BB962C8B-B14F-4D97-AF65-F5344CB8AC3E}">
        <p14:creationId xmlns:p14="http://schemas.microsoft.com/office/powerpoint/2010/main" val="3270838737"/>
      </p:ext>
    </p:extLst>
  </p:cSld>
  <p:clrMapOvr>
    <a:masterClrMapping/>
  </p:clrMapOvr>
  <p:timing>
    <p:tnLst>
      <p:par>
        <p:cTn id="1" dur="indefinite" restart="never" nodeType="tmRoot"/>
      </p:par>
    </p:tnLst>
  </p:timing>
</p:sld>
</file>

<file path=ppt/slides/slide12.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smtClean="0"/>
              <a:t>Case presentation</a:t>
            </a:r>
            <a:endParaRPr lang="sr-Latn-RS" dirty="0"/>
          </a:p>
        </p:txBody>
      </p:sp>
      <p:sp>
        <p:nvSpPr>
          <p:cNvPr id="3" name="Content Placeholder 2"/>
          <p:cNvSpPr>
            <a:spLocks noGrp="1"/>
          </p:cNvSpPr>
          <p:nvPr>
            <p:ph idx="1"/>
          </p:nvPr>
        </p:nvSpPr>
        <p:spPr/>
        <p:txBody>
          <a:bodyPr>
            <a:normAutofit/>
          </a:bodyPr>
          <a:lstStyle/>
          <a:p>
            <a:r>
              <a:rPr lang="en" sz="2000" dirty="0" smtClean="0"/>
              <a:t>Patient N.M. A 35-year-old woman transferred from the Clinic for Pulmonology to the Center for Emergency Medicine of the University Hospital Kragujevac in a serious general condition, with an estimated mortality based on the </a:t>
            </a:r>
            <a:r>
              <a:rPr lang="en" sz="2000" dirty="0" smtClean="0"/>
              <a:t>APACHE </a:t>
            </a:r>
            <a:r>
              <a:rPr lang="en" sz="2000" dirty="0" smtClean="0"/>
              <a:t>II scoring system of 50%</a:t>
            </a:r>
          </a:p>
          <a:p>
            <a:r>
              <a:rPr lang="en" sz="2000" dirty="0" smtClean="0"/>
              <a:t>At the Pulmonology Clinic, she was treated for bronchopneumonia 1 day ago</a:t>
            </a:r>
          </a:p>
          <a:p>
            <a:r>
              <a:rPr lang="en" sz="2000" dirty="0" smtClean="0"/>
              <a:t>From the medical history, it is known that hepatitis C is positive on the methadone program for withdrawal from heroin addiction</a:t>
            </a:r>
            <a:endParaRPr lang="sr-Latn-RS" sz="2000" dirty="0"/>
          </a:p>
        </p:txBody>
      </p:sp>
    </p:spTree>
    <p:extLst>
      <p:ext uri="{BB962C8B-B14F-4D97-AF65-F5344CB8AC3E}">
        <p14:creationId xmlns:p14="http://schemas.microsoft.com/office/powerpoint/2010/main" val="998846455"/>
      </p:ext>
    </p:extLst>
  </p:cSld>
  <p:clrMapOvr>
    <a:masterClrMapping/>
  </p:clrMapOvr>
  <p:timing>
    <p:tnLst>
      <p:par>
        <p:cTn id="1" dur="indefinite" restart="never" nodeType="tmRoot"/>
      </p:par>
    </p:tnLst>
  </p:timing>
</p:sld>
</file>

<file path=ppt/slides/slide13.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5724" y="365125"/>
            <a:ext cx="10618076" cy="906627"/>
          </a:xfrm>
        </p:spPr>
        <p:txBody>
          <a:bodyPr>
            <a:normAutofit/>
          </a:bodyPr>
          <a:lstStyle/>
          <a:p>
            <a:r>
              <a:rPr lang="en" dirty="0" smtClean="0"/>
              <a:t>Case presentation</a:t>
            </a:r>
            <a:endParaRPr lang="sr-Latn-R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514290" y="2584067"/>
                <a:ext cx="11372909" cy="4351338"/>
              </a:xfrm>
            </p:spPr>
            <p:txBody>
              <a:bodyPr>
                <a:normAutofit/>
              </a:bodyPr>
              <a:lstStyle/>
              <a:p>
                <a:r>
                  <a:rPr lang="en" sz="2000" dirty="0" smtClean="0"/>
                  <a:t>On admission, the patient was soporose, febrile, with an axillary temperature of 39.8 </a:t>
                </a:r>
                <a14:m>
                  <m:oMath xmlns:m="http://purl.oclc.org/ooxml/officeDocument/math">
                    <m:r>
                      <a:rPr lang="sr-Cyrl-RS" sz="2000" i="1" smtClean="0">
                        <a:latin typeface="Cambria Math" panose="02040503050406030204" pitchFamily="18" charset="0"/>
                        <a:ea typeface="Cambria Math" panose="02040503050406030204" pitchFamily="18" charset="0"/>
                      </a:rPr>
                      <m:t>°</m:t>
                    </m:r>
                  </m:oMath>
                </a14:m>
                <a:r>
                  <a:rPr lang="en" sz="2000" dirty="0" smtClean="0"/>
                  <a:t>C , tachydyspnoic (RR 32/min), hypotensive TA 90/60mmhg, with sinus tachycardia 130/min, oxygen saturation on room air 84%, oligoanuric (20ml/h)</a:t>
                </a:r>
              </a:p>
              <a:p>
                <a:r>
                  <a:rPr lang="en" sz="2000" dirty="0" smtClean="0"/>
                  <a:t>Peripheral smear - leukocytosis 14 x 10 </a:t>
                </a:r>
                <a:r>
                  <a:rPr lang="en" sz="2000" baseline="30%" dirty="0" smtClean="0"/>
                  <a:t>9 </a:t>
                </a:r>
                <a:r>
                  <a:rPr lang="en" sz="2000" dirty="0" smtClean="0"/>
                  <a:t>/l with the presence of immature rod forms 15%</a:t>
                </a:r>
                <a:endParaRPr lang="sr-Latn-RS" sz="2000" dirty="0" smtClean="0"/>
              </a:p>
              <a:p>
                <a:r>
                  <a:rPr lang="en" sz="2000" dirty="0" smtClean="0"/>
                  <a:t>X-ray lung massive infiltration of the lung parenchyma</a:t>
                </a:r>
                <a:endParaRPr lang="sr-Latn-RS" sz="2000" dirty="0" smtClean="0"/>
              </a:p>
              <a:p>
                <a:pPr marL="0" indent="0">
                  <a:buNone/>
                </a:pPr>
                <a:endParaRPr lang="sr-Cyrl-RS" dirty="0" smtClean="0"/>
              </a:p>
            </p:txBody>
          </p:sp>
        </mc:Choice>
        <mc:Fallback xmlns:p="http://schemas.openxmlformats.org/presentationml/2006/main" xmlns:r="http://schemas.openxmlformats.org/officeDocument/2006/relationships" xmlns:a="http://schemas.openxmlformats.org/drawingml/2006/main" xmlns="">
          <p:sp>
            <p:nvSpPr>
              <p:cNvPr id="3" name="Content Placeholder 2"/>
              <p:cNvSpPr>
                <a:spLocks noGrp="1" noRot="1" noChangeAspect="1" noMove="1" noResize="1" noEditPoints="1" noAdjustHandles="1" noChangeArrowheads="1" noChangeShapeType="1" noTextEdit="1"/>
              </p:cNvSpPr>
              <p:nvPr>
                <p:ph idx="1"/>
              </p:nvPr>
            </p:nvSpPr>
            <p:spPr>
              <a:xfrm>
                <a:off x="514290" y="2584067"/>
                <a:ext cx="11372909" cy="4351338"/>
              </a:xfrm>
              <a:blipFill>
                <a:blip r:embed="rId2"/>
                <a:stretch>
                  <a:fillRect l="-214" t="-840"/>
                </a:stretch>
              </a:blipFill>
            </p:spPr>
            <p:txBody>
              <a:bodyPr/>
              <a:lstStyle/>
              <a:p>
                <a:r xmlns:a="http://schemas.openxmlformats.org/drawingml/2006/main">
                  <a:rPr lang="en">
                    <a:noFill/>
                  </a:rPr>
                  <a:t> </a:t>
                </a:r>
              </a:p>
            </p:txBody>
          </p:sp>
        </mc:Fallback>
      </mc:AlternateContent>
    </p:spTree>
    <p:extLst>
      <p:ext uri="{BB962C8B-B14F-4D97-AF65-F5344CB8AC3E}">
        <p14:creationId xmlns:p14="http://schemas.microsoft.com/office/powerpoint/2010/main" val="2653491736"/>
      </p:ext>
    </p:extLst>
  </p:cSld>
  <p:clrMapOvr>
    <a:masterClrMapping/>
  </p:clrMapOvr>
  <p:timing>
    <p:tnLst>
      <p:par>
        <p:cTn id="1" dur="indefinite" restart="never" nodeType="tmRoot"/>
      </p:par>
    </p:tnLst>
  </p:timing>
</p:sld>
</file>

<file path=ppt/slides/slide14.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99393" y="2741722"/>
            <a:ext cx="6001407" cy="3606526"/>
          </a:xfrm>
          <a:prstGeom prst="rect">
            <a:avLst/>
          </a:prstGeom>
          <a:ln w="228600" cap="sq" cmpd="thickThin">
            <a:solidFill>
              <a:srgbClr val="000000"/>
            </a:solidFill>
            <a:prstDash val="solid"/>
            <a:miter lim="800%"/>
          </a:ln>
          <a:effectLst>
            <a:innerShdw blurRad="76200">
              <a:srgbClr val="000000"/>
            </a:innerShdw>
          </a:effectLst>
        </p:spPr>
      </p:pic>
      <p:sp>
        <p:nvSpPr>
          <p:cNvPr id="2" name="Title 1"/>
          <p:cNvSpPr>
            <a:spLocks noGrp="1"/>
          </p:cNvSpPr>
          <p:nvPr>
            <p:ph type="title"/>
          </p:nvPr>
        </p:nvSpPr>
        <p:spPr/>
        <p:txBody>
          <a:bodyPr/>
          <a:lstStyle/>
          <a:p>
            <a:r>
              <a:rPr lang="en" dirty="0" smtClean="0"/>
              <a:t>Case presentation</a:t>
            </a:r>
            <a:endParaRPr lang="sr-Latn-RS" dirty="0"/>
          </a:p>
        </p:txBody>
      </p:sp>
      <p:pic>
        <p:nvPicPr>
          <p:cNvPr id="6" name="Content Placeholder 5"/>
          <p:cNvPicPr>
            <a:picLocks noGrp="1" noChangeAspect="1"/>
          </p:cNvPicPr>
          <p:nvPr>
            <p:ph idx="1"/>
          </p:nvPr>
        </p:nvPicPr>
        <p:blipFill>
          <a:blip r:embed="rId3"/>
          <a:stretch>
            <a:fillRect/>
          </a:stretch>
        </p:blipFill>
        <p:spPr>
          <a:xfrm>
            <a:off x="6831724" y="2741722"/>
            <a:ext cx="4700752" cy="3606526"/>
          </a:xfrm>
          <a:prstGeom prst="rect">
            <a:avLst/>
          </a:prstGeom>
          <a:ln w="228600" cap="sq" cmpd="thickThin">
            <a:solidFill>
              <a:srgbClr val="000000"/>
            </a:solidFill>
            <a:prstDash val="solid"/>
            <a:miter lim="800%"/>
          </a:ln>
          <a:effectLst>
            <a:innerShdw blurRad="76200">
              <a:srgbClr val="000000"/>
            </a:innerShdw>
          </a:effectLst>
        </p:spPr>
      </p:pic>
    </p:spTree>
    <p:extLst>
      <p:ext uri="{BB962C8B-B14F-4D97-AF65-F5344CB8AC3E}">
        <p14:creationId xmlns:p14="http://schemas.microsoft.com/office/powerpoint/2010/main" val="3938545591"/>
      </p:ext>
    </p:extLst>
  </p:cSld>
  <p:clrMapOvr>
    <a:masterClrMapping/>
  </p:clrMapOvr>
  <p:timing>
    <p:tnLst>
      <p:par>
        <p:cTn id="1" dur="indefinite" restart="never" nodeType="tmRoot"/>
      </p:par>
    </p:tnLst>
  </p:timing>
</p:sld>
</file>

<file path=ppt/slides/slide15.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5375" y="630622"/>
            <a:ext cx="10901855" cy="788275"/>
          </a:xfrm>
        </p:spPr>
        <p:txBody>
          <a:bodyPr>
            <a:normAutofit/>
          </a:bodyPr>
          <a:lstStyle/>
          <a:p>
            <a:r>
              <a:rPr lang="en" dirty="0" smtClean="0"/>
              <a:t>Case presentation</a:t>
            </a:r>
            <a:endParaRPr lang="sr-Latn-RS" dirty="0"/>
          </a:p>
        </p:txBody>
      </p:sp>
      <p:sp>
        <p:nvSpPr>
          <p:cNvPr id="3" name="Content Placeholder 2"/>
          <p:cNvSpPr>
            <a:spLocks noGrp="1"/>
          </p:cNvSpPr>
          <p:nvPr>
            <p:ph idx="1"/>
          </p:nvPr>
        </p:nvSpPr>
        <p:spPr>
          <a:xfrm>
            <a:off x="693683" y="2291255"/>
            <a:ext cx="10405241" cy="3360191"/>
          </a:xfrm>
        </p:spPr>
        <p:txBody>
          <a:bodyPr>
            <a:noAutofit/>
          </a:bodyPr>
          <a:lstStyle/>
          <a:p>
            <a:r>
              <a:rPr lang="en" sz="2000" dirty="0" smtClean="0"/>
              <a:t>Having all 5 positive SIRS criteria (</a:t>
            </a:r>
            <a:r>
              <a:rPr lang="en" sz="2000" dirty="0"/>
              <a:t> </a:t>
            </a:r>
            <a:r>
              <a:rPr lang="en" sz="2000" dirty="0" smtClean="0"/>
              <a:t>fever, tachypnea, tachycardia, leukocytosis with more than 10% rod neutrophils, X-ray identified the source of infection, hypotension, we diagnose septic shock.</a:t>
            </a:r>
          </a:p>
          <a:p>
            <a:r>
              <a:rPr lang="en" sz="2000" dirty="0" smtClean="0"/>
              <a:t>The patient was immediately intubated and put on mechanical ventilation, and a venous access was immediately provided via CVK (a three-pronged catheter was placed).</a:t>
            </a:r>
          </a:p>
          <a:p>
            <a:r>
              <a:rPr lang="en" sz="2000" dirty="0" smtClean="0"/>
              <a:t>Since we concluded that the patient is intravascularly empty (reduced pre - load ), which resulted in a decrease in stroke volume and hypoperfusion of vital organs (pre-renal oliguria) in accordance with the current criteria for the treatment of sepsis, intensive volume replacement with crystalloid solutions was started (within 24 hours she received is about 11l of liquid, which resulted in improvement of vital parameters and adequate diuresis 100ml/g)</a:t>
            </a:r>
          </a:p>
        </p:txBody>
      </p:sp>
    </p:spTree>
    <p:extLst>
      <p:ext uri="{BB962C8B-B14F-4D97-AF65-F5344CB8AC3E}">
        <p14:creationId xmlns:p14="http://schemas.microsoft.com/office/powerpoint/2010/main" val="3769156807"/>
      </p:ext>
    </p:extLst>
  </p:cSld>
  <p:clrMapOvr>
    <a:masterClrMapping/>
  </p:clrMapOvr>
  <p:timing>
    <p:tnLst>
      <p:par>
        <p:cTn id="1" dur="indefinite" restart="never" nodeType="tmRoot"/>
      </p:par>
    </p:tnLst>
  </p:timing>
</p:sld>
</file>

<file path=ppt/slides/slide16.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6745" y="386146"/>
            <a:ext cx="10954407" cy="1325563"/>
          </a:xfrm>
        </p:spPr>
        <p:txBody>
          <a:bodyPr/>
          <a:lstStyle/>
          <a:p>
            <a:r>
              <a:rPr lang="en" dirty="0" smtClean="0"/>
              <a:t>Case presentation</a:t>
            </a:r>
            <a:endParaRPr lang="sr-Latn-RS" dirty="0"/>
          </a:p>
        </p:txBody>
      </p:sp>
      <p:sp>
        <p:nvSpPr>
          <p:cNvPr id="3" name="Content Placeholder 2"/>
          <p:cNvSpPr>
            <a:spLocks noGrp="1"/>
          </p:cNvSpPr>
          <p:nvPr>
            <p:ph idx="1"/>
          </p:nvPr>
        </p:nvSpPr>
        <p:spPr/>
        <p:txBody>
          <a:bodyPr>
            <a:normAutofit fontScale="25%" lnSpcReduction="20%"/>
          </a:bodyPr>
          <a:lstStyle/>
          <a:p>
            <a:r>
              <a:rPr lang="en" sz="8000" dirty="0" smtClean="0"/>
              <a:t>At the Pulmonology Clinic, 2 sets of blood cultures were taken, empirically prescribed therapy (Cefepime, Amikacin) and after admission to the Center for Emergency Medicine, another blood culture was taken.</a:t>
            </a:r>
          </a:p>
          <a:p>
            <a:r>
              <a:rPr lang="en" sz="8000" dirty="0" smtClean="0"/>
              <a:t>A clinical pharmacologist was consulted who agreed with the prescribed therapy with the explanation that it covers both gram positive and negative bacteria such as </a:t>
            </a:r>
            <a:r>
              <a:rPr lang="en" sz="8000" i="1" dirty="0" smtClean="0"/>
              <a:t>Pseudomonas </a:t>
            </a:r>
            <a:r>
              <a:rPr lang="en" sz="8000" dirty="0" smtClean="0"/>
              <a:t>or </a:t>
            </a:r>
            <a:r>
              <a:rPr lang="en" sz="8000" i="1" dirty="0" smtClean="0"/>
              <a:t>Acinetobacter  </a:t>
            </a:r>
            <a:r>
              <a:rPr lang="en" sz="8000" dirty="0" smtClean="0"/>
              <a:t>and proposed the introduction of Vancomycin (due to the possibility of the presence of resistant staphylococcus), as well as the introduction of Metronidazole (for anaerobic microorganisms). Low molecular weight heparin was also introduced to prevent deep vein thrombosis.</a:t>
            </a:r>
          </a:p>
          <a:p>
            <a:r>
              <a:rPr lang="en" sz="8000" dirty="0" smtClean="0"/>
              <a:t>A nasogastric tube was also placed for enteral nutrition</a:t>
            </a:r>
          </a:p>
          <a:p>
            <a:pPr marL="0" indent="0">
              <a:buNone/>
            </a:pPr>
            <a:endParaRPr lang="sr-Cyrl-RS" dirty="0" smtClean="0"/>
          </a:p>
        </p:txBody>
      </p:sp>
    </p:spTree>
    <p:extLst>
      <p:ext uri="{BB962C8B-B14F-4D97-AF65-F5344CB8AC3E}">
        <p14:creationId xmlns:p14="http://schemas.microsoft.com/office/powerpoint/2010/main" val="2676769455"/>
      </p:ext>
    </p:extLst>
  </p:cSld>
  <p:clrMapOvr>
    <a:masterClrMapping/>
  </p:clrMapOvr>
  <p:timing>
    <p:tnLst>
      <p:par>
        <p:cTn id="1" dur="indefinite" restart="never" nodeType="tmRoot"/>
      </p:par>
    </p:tnLst>
  </p:timing>
</p:sld>
</file>

<file path=ppt/slides/slide17.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smtClean="0"/>
              <a:t>Questions</a:t>
            </a:r>
            <a:r>
              <a:rPr lang="sr-Cyrl-RS" dirty="0" smtClean="0"/>
              <a:t/>
            </a:r>
            <a:br>
              <a:rPr lang="sr-Cyrl-RS" dirty="0" smtClean="0"/>
            </a:br>
            <a:endParaRPr lang="sr-Latn-RS" dirty="0"/>
          </a:p>
        </p:txBody>
      </p:sp>
      <p:sp>
        <p:nvSpPr>
          <p:cNvPr id="3" name="Content Placeholder 2"/>
          <p:cNvSpPr>
            <a:spLocks noGrp="1"/>
          </p:cNvSpPr>
          <p:nvPr>
            <p:ph idx="1"/>
          </p:nvPr>
        </p:nvSpPr>
        <p:spPr>
          <a:xfrm>
            <a:off x="493987" y="2438400"/>
            <a:ext cx="10615448" cy="4109545"/>
          </a:xfrm>
        </p:spPr>
        <p:txBody>
          <a:bodyPr>
            <a:noAutofit/>
          </a:bodyPr>
          <a:lstStyle/>
          <a:p>
            <a:pPr marL="457200" indent="-457200">
              <a:buFont typeface="+mj-lt"/>
              <a:buAutoNum type="arabicPeriod"/>
            </a:pPr>
            <a:r>
              <a:rPr lang="en" sz="2000" dirty="0" smtClean="0"/>
              <a:t>The definition of </a:t>
            </a:r>
            <a:r>
              <a:rPr lang="en" sz="2000" dirty="0"/>
              <a:t>sepsis is? ( </a:t>
            </a:r>
            <a:r>
              <a:rPr lang="en" sz="2000" dirty="0" smtClean="0"/>
              <a:t>write </a:t>
            </a:r>
            <a:r>
              <a:rPr lang="en" sz="2000" dirty="0"/>
              <a:t>the correct answer).</a:t>
            </a:r>
          </a:p>
          <a:p>
            <a:pPr marL="457200" indent="-457200">
              <a:buFont typeface="+mj-lt"/>
              <a:buAutoNum type="arabicPeriod"/>
            </a:pPr>
            <a:endParaRPr lang="sr-Cyrl-RS" sz="2000" dirty="0"/>
          </a:p>
          <a:p>
            <a:pPr marL="0" indent="0">
              <a:buNone/>
            </a:pPr>
            <a:r>
              <a:rPr lang="en" sz="2000" dirty="0"/>
              <a:t>Answer: Sepsis is defined as a systemic inflammatory response to an infection (probable or documented).</a:t>
            </a:r>
          </a:p>
          <a:p>
            <a:pPr marL="457200" indent="-457200">
              <a:buFont typeface="+mj-lt"/>
              <a:buAutoNum type="arabicPeriod"/>
            </a:pPr>
            <a:endParaRPr lang="sr-Cyrl-RS" sz="2000" dirty="0" smtClean="0"/>
          </a:p>
          <a:p>
            <a:pPr marL="457200" indent="-457200">
              <a:buFont typeface="+mj-lt"/>
              <a:buAutoNum type="arabicPeriod" startAt="2"/>
            </a:pPr>
            <a:r>
              <a:rPr lang="en" sz="2000" dirty="0" smtClean="0"/>
              <a:t>List </a:t>
            </a:r>
            <a:r>
              <a:rPr lang="en" sz="2000" dirty="0"/>
              <a:t>at least 5 symptoms of suspected sepsis?</a:t>
            </a:r>
          </a:p>
          <a:p>
            <a:pPr marL="0" indent="0">
              <a:buNone/>
            </a:pPr>
            <a:endParaRPr lang="sr-Cyrl-RS" sz="2000" dirty="0"/>
          </a:p>
          <a:p>
            <a:pPr marL="0" indent="0">
              <a:buNone/>
            </a:pPr>
            <a:r>
              <a:rPr lang="en" sz="2000" dirty="0"/>
              <a:t>Answer: low blood pressure, rapid heart rate, difficulty or rapid breathing, confusion, drowsiness, thirst, fever, weakness, </a:t>
            </a:r>
            <a:r>
              <a:rPr lang="en" sz="2000" dirty="0" smtClean="0"/>
              <a:t>malaise</a:t>
            </a:r>
            <a:endParaRPr lang="sr-Cyrl-RS" sz="2000" dirty="0"/>
          </a:p>
        </p:txBody>
      </p:sp>
    </p:spTree>
    <p:extLst>
      <p:ext uri="{BB962C8B-B14F-4D97-AF65-F5344CB8AC3E}">
        <p14:creationId xmlns:p14="http://schemas.microsoft.com/office/powerpoint/2010/main" val="1465067617"/>
      </p:ext>
    </p:extLst>
  </p:cSld>
  <p:clrMapOvr>
    <a:masterClrMapping/>
  </p:clrMapOvr>
  <p:timing>
    <p:tnLst>
      <p:par>
        <p:cTn id="1" dur="indefinite" restart="never" nodeType="tmRoot"/>
      </p:par>
    </p:tnLst>
  </p:timing>
</p:sld>
</file>

<file path=ppt/slides/slide18.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Questions</a:t>
            </a:r>
            <a:endParaRPr lang="sr-Latn-RS" dirty="0"/>
          </a:p>
        </p:txBody>
      </p:sp>
      <p:sp>
        <p:nvSpPr>
          <p:cNvPr id="3" name="Content Placeholder 2"/>
          <p:cNvSpPr>
            <a:spLocks noGrp="1"/>
          </p:cNvSpPr>
          <p:nvPr>
            <p:ph idx="1"/>
          </p:nvPr>
        </p:nvSpPr>
        <p:spPr/>
        <p:txBody>
          <a:bodyPr>
            <a:normAutofit/>
          </a:bodyPr>
          <a:lstStyle/>
          <a:p>
            <a:pPr>
              <a:buFont typeface="+mj-lt"/>
              <a:buAutoNum type="arabicPeriod" startAt="3"/>
            </a:pPr>
            <a:r>
              <a:rPr lang="en" sz="2000" dirty="0" smtClean="0"/>
              <a:t> </a:t>
            </a:r>
            <a:r>
              <a:rPr lang="en" sz="2000" dirty="0"/>
              <a:t>List the causative agents of sepsis ( 4 )</a:t>
            </a:r>
          </a:p>
          <a:p>
            <a:pPr marL="0" indent="0">
              <a:buNone/>
            </a:pPr>
            <a:r>
              <a:rPr lang="en" sz="2000" dirty="0"/>
              <a:t>Answer </a:t>
            </a:r>
            <a:r>
              <a:rPr lang="en" sz="2000" dirty="0" smtClean="0"/>
              <a:t>: Bacteria</a:t>
            </a:r>
            <a:r>
              <a:rPr lang="en" sz="2000" dirty="0"/>
              <a:t>, viruses, fungi, parasites</a:t>
            </a:r>
          </a:p>
          <a:p>
            <a:pPr>
              <a:buFont typeface="+mj-lt"/>
              <a:buAutoNum type="arabicPeriod" startAt="4"/>
            </a:pPr>
            <a:r>
              <a:rPr lang="en" sz="2000" dirty="0" smtClean="0"/>
              <a:t>Severe </a:t>
            </a:r>
            <a:r>
              <a:rPr lang="en" sz="2000" dirty="0"/>
              <a:t>sepsis is defined when mean arterial pressure</a:t>
            </a:r>
          </a:p>
          <a:p>
            <a:pPr>
              <a:buFont typeface="+mj-lt"/>
              <a:buAutoNum type="alphaLcParenR"/>
            </a:pPr>
            <a:r>
              <a:rPr lang="en" sz="2000" dirty="0" smtClean="0"/>
              <a:t> </a:t>
            </a:r>
            <a:r>
              <a:rPr lang="en" sz="2000" dirty="0"/>
              <a:t>From 70-80 mmhg</a:t>
            </a:r>
          </a:p>
          <a:p>
            <a:pPr>
              <a:buFont typeface="+mj-lt"/>
              <a:buAutoNum type="alphaLcParenR"/>
            </a:pPr>
            <a:r>
              <a:rPr lang="en" sz="2000" dirty="0" smtClean="0"/>
              <a:t> </a:t>
            </a:r>
            <a:r>
              <a:rPr lang="en" sz="2000" dirty="0"/>
              <a:t>Greater than 80mmhg</a:t>
            </a:r>
          </a:p>
          <a:p>
            <a:pPr>
              <a:buFont typeface="+mj-lt"/>
              <a:buAutoNum type="alphaLcParenR"/>
            </a:pPr>
            <a:r>
              <a:rPr lang="en" sz="2000" dirty="0" smtClean="0"/>
              <a:t>Less </a:t>
            </a:r>
            <a:r>
              <a:rPr lang="en" sz="2000" dirty="0"/>
              <a:t>than 70mmhg</a:t>
            </a:r>
            <a:endParaRPr lang="ru-RU" sz="2000" dirty="0" smtClean="0"/>
          </a:p>
          <a:p>
            <a:pPr marL="0" indent="0">
              <a:buNone/>
            </a:pPr>
            <a:r>
              <a:rPr lang="en" sz="2000" dirty="0" smtClean="0"/>
              <a:t>Answer </a:t>
            </a:r>
            <a:r>
              <a:rPr lang="en" sz="2000" dirty="0" smtClean="0"/>
              <a:t>is </a:t>
            </a:r>
            <a:r>
              <a:rPr lang="en" sz="2000" dirty="0" smtClean="0"/>
              <a:t>c</a:t>
            </a:r>
            <a:endParaRPr lang="sr-Latn-RS" sz="2000" dirty="0"/>
          </a:p>
        </p:txBody>
      </p:sp>
    </p:spTree>
    <p:extLst>
      <p:ext uri="{BB962C8B-B14F-4D97-AF65-F5344CB8AC3E}">
        <p14:creationId xmlns:p14="http://schemas.microsoft.com/office/powerpoint/2010/main" val="2175998876"/>
      </p:ext>
    </p:extLst>
  </p:cSld>
  <p:clrMapOvr>
    <a:masterClrMapping/>
  </p:clrMapOvr>
</p:sld>
</file>

<file path=ppt/slides/slide19.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smtClean="0"/>
              <a:t>Questions</a:t>
            </a:r>
            <a:endParaRPr lang="sr-Latn-RS" dirty="0"/>
          </a:p>
        </p:txBody>
      </p:sp>
      <p:sp>
        <p:nvSpPr>
          <p:cNvPr id="3" name="Content Placeholder 2"/>
          <p:cNvSpPr>
            <a:spLocks noGrp="1"/>
          </p:cNvSpPr>
          <p:nvPr>
            <p:ph idx="1"/>
          </p:nvPr>
        </p:nvSpPr>
        <p:spPr>
          <a:xfrm>
            <a:off x="304800" y="2215547"/>
            <a:ext cx="11175125" cy="4421735"/>
          </a:xfrm>
        </p:spPr>
        <p:txBody>
          <a:bodyPr>
            <a:normAutofit/>
          </a:bodyPr>
          <a:lstStyle/>
          <a:p>
            <a:pPr>
              <a:buFont typeface="+mj-lt"/>
              <a:buAutoNum type="arabicPeriod" startAt="5"/>
            </a:pPr>
            <a:r>
              <a:rPr lang="en" sz="2000" dirty="0" smtClean="0"/>
              <a:t>What are the inflammatory </a:t>
            </a:r>
            <a:r>
              <a:rPr lang="en" sz="2000" dirty="0"/>
              <a:t>markers </a:t>
            </a:r>
            <a:r>
              <a:rPr lang="en" sz="2000" dirty="0" smtClean="0"/>
              <a:t>of sepsis? Mark the correct answers</a:t>
            </a:r>
          </a:p>
          <a:p>
            <a:pPr>
              <a:buFont typeface="+mj-lt"/>
              <a:buAutoNum type="alphaLcPeriod"/>
            </a:pPr>
            <a:r>
              <a:rPr lang="en" sz="2000" dirty="0" smtClean="0"/>
              <a:t>leukocytosis</a:t>
            </a:r>
          </a:p>
          <a:p>
            <a:pPr>
              <a:buFont typeface="+mj-lt"/>
              <a:buAutoNum type="alphaLcPeriod"/>
            </a:pPr>
            <a:r>
              <a:rPr lang="en" sz="2000" dirty="0" smtClean="0"/>
              <a:t>leukopenia</a:t>
            </a:r>
          </a:p>
          <a:p>
            <a:pPr>
              <a:buFont typeface="+mj-lt"/>
              <a:buAutoNum type="alphaLcPeriod"/>
            </a:pPr>
            <a:r>
              <a:rPr lang="en" sz="2000" dirty="0" smtClean="0"/>
              <a:t>Normal number of leukocytes with more than 10% immature forms</a:t>
            </a:r>
          </a:p>
          <a:p>
            <a:pPr>
              <a:buFont typeface="+mj-lt"/>
              <a:buAutoNum type="alphaLcPeriod"/>
            </a:pPr>
            <a:r>
              <a:rPr lang="en" sz="2000" dirty="0" smtClean="0"/>
              <a:t>Increase in CRP</a:t>
            </a:r>
          </a:p>
          <a:p>
            <a:pPr>
              <a:buFont typeface="+mj-lt"/>
              <a:buAutoNum type="alphaLcPeriod"/>
            </a:pPr>
            <a:r>
              <a:rPr lang="en" sz="2000" dirty="0" smtClean="0"/>
              <a:t>Increase in PCT</a:t>
            </a:r>
          </a:p>
          <a:p>
            <a:r>
              <a:rPr lang="en" sz="2000" dirty="0" smtClean="0"/>
              <a:t>Answers </a:t>
            </a:r>
            <a:r>
              <a:rPr lang="en" sz="2000" dirty="0" smtClean="0"/>
              <a:t>are </a:t>
            </a:r>
            <a:r>
              <a:rPr lang="en" sz="2000" dirty="0" smtClean="0"/>
              <a:t>a, b, c, d, e</a:t>
            </a:r>
            <a:endParaRPr lang="sr-Cyrl-RS" sz="2000" dirty="0" smtClean="0"/>
          </a:p>
          <a:p>
            <a:pPr marL="0" indent="0">
              <a:buNone/>
            </a:pPr>
            <a:endParaRPr lang="sr-Cyrl-RS" dirty="0" smtClean="0"/>
          </a:p>
        </p:txBody>
      </p:sp>
    </p:spTree>
    <p:extLst>
      <p:ext uri="{BB962C8B-B14F-4D97-AF65-F5344CB8AC3E}">
        <p14:creationId xmlns:p14="http://schemas.microsoft.com/office/powerpoint/2010/main" val="1101572406"/>
      </p:ext>
    </p:extLst>
  </p:cSld>
  <p:clrMapOvr>
    <a:masterClrMapping/>
  </p:clrMapOvr>
  <p:timing>
    <p:tnLst>
      <p:par>
        <p:cTn id="1" dur="indefinite" restart="never" nodeType="tmRoot"/>
      </p:par>
    </p:tnLst>
  </p:timing>
</p:sld>
</file>

<file path=ppt/slides/slide2.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smtClean="0"/>
              <a:t>Sepsis</a:t>
            </a:r>
            <a:endParaRPr lang="sr-Latn-RS" dirty="0"/>
          </a:p>
        </p:txBody>
      </p:sp>
      <p:sp>
        <p:nvSpPr>
          <p:cNvPr id="3" name="Content Placeholder 2"/>
          <p:cNvSpPr>
            <a:spLocks noGrp="1"/>
          </p:cNvSpPr>
          <p:nvPr>
            <p:ph idx="1"/>
          </p:nvPr>
        </p:nvSpPr>
        <p:spPr/>
        <p:txBody>
          <a:bodyPr>
            <a:normAutofit fontScale="25%" lnSpcReduction="20%"/>
          </a:bodyPr>
          <a:lstStyle/>
          <a:p>
            <a:pPr marL="0" indent="0">
              <a:buNone/>
            </a:pPr>
            <a:r>
              <a:rPr lang="en" sz="8000" b="1" u="sng" dirty="0" smtClean="0"/>
              <a:t>definition</a:t>
            </a:r>
            <a:endParaRPr lang="en-US" sz="8000" b="1" u="sng" dirty="0"/>
          </a:p>
          <a:p>
            <a:r>
              <a:rPr lang="en" sz="8000" dirty="0" smtClean="0"/>
              <a:t>Sepsis is the body's reaction to an infection</a:t>
            </a:r>
          </a:p>
          <a:p>
            <a:r>
              <a:rPr lang="en" sz="8000" dirty="0" smtClean="0"/>
              <a:t>The entry of microorganisms into the blood induces the occurrence of SIRS</a:t>
            </a:r>
          </a:p>
          <a:p>
            <a:pPr marL="0" indent="0">
              <a:buNone/>
            </a:pPr>
            <a:r>
              <a:rPr lang="en" sz="8000" u="sng" dirty="0" smtClean="0"/>
              <a:t>can </a:t>
            </a:r>
            <a:r>
              <a:rPr lang="en" sz="8000" u="sng" dirty="0" smtClean="0"/>
              <a:t>cause it:</a:t>
            </a:r>
            <a:endParaRPr lang="sr-Cyrl-RS" sz="8000" u="sng" dirty="0" smtClean="0"/>
          </a:p>
          <a:p>
            <a:r>
              <a:rPr lang="en" sz="8000" dirty="0" smtClean="0"/>
              <a:t>Bacteria: gram negative - ( Pseudomonas aeruginosa, </a:t>
            </a:r>
            <a:r>
              <a:rPr lang="en" sz="8000" dirty="0" err="1" smtClean="0"/>
              <a:t>Esherichia </a:t>
            </a:r>
            <a:r>
              <a:rPr lang="en" sz="8000" dirty="0" smtClean="0"/>
              <a:t>coli ), gram positive - (Staphylococcus and streptococcus)</a:t>
            </a:r>
          </a:p>
          <a:p>
            <a:r>
              <a:rPr lang="en" sz="8000" dirty="0" smtClean="0"/>
              <a:t>Fungi</a:t>
            </a:r>
          </a:p>
          <a:p>
            <a:r>
              <a:rPr lang="en" sz="8000" dirty="0" smtClean="0"/>
              <a:t>Viruses</a:t>
            </a:r>
          </a:p>
          <a:p>
            <a:r>
              <a:rPr lang="en" sz="8000" dirty="0" smtClean="0"/>
              <a:t>parasites</a:t>
            </a:r>
          </a:p>
          <a:p>
            <a:endParaRPr lang="sr-Latn-RS" dirty="0"/>
          </a:p>
        </p:txBody>
      </p:sp>
    </p:spTree>
    <p:extLst>
      <p:ext uri="{BB962C8B-B14F-4D97-AF65-F5344CB8AC3E}">
        <p14:creationId xmlns:p14="http://schemas.microsoft.com/office/powerpoint/2010/main" val="117242399"/>
      </p:ext>
    </p:extLst>
  </p:cSld>
  <p:clrMapOvr>
    <a:masterClrMapping/>
  </p:clrMapOvr>
  <p:timing>
    <p:tnLst>
      <p:par>
        <p:cTn id="1" dur="indefinite" restart="never" nodeType="tmRoot"/>
      </p:par>
    </p:tnLst>
  </p:timing>
</p:sld>
</file>

<file path=ppt/slides/slide20.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Questions</a:t>
            </a:r>
            <a:endParaRPr lang="sr-Latn-RS" dirty="0"/>
          </a:p>
        </p:txBody>
      </p:sp>
      <p:sp>
        <p:nvSpPr>
          <p:cNvPr id="3" name="Content Placeholder 2"/>
          <p:cNvSpPr>
            <a:spLocks noGrp="1"/>
          </p:cNvSpPr>
          <p:nvPr>
            <p:ph idx="1"/>
          </p:nvPr>
        </p:nvSpPr>
        <p:spPr>
          <a:xfrm>
            <a:off x="1019504" y="2364828"/>
            <a:ext cx="8961110" cy="4493172"/>
          </a:xfrm>
        </p:spPr>
        <p:txBody>
          <a:bodyPr>
            <a:normAutofit/>
          </a:bodyPr>
          <a:lstStyle/>
          <a:p>
            <a:pPr>
              <a:buFont typeface="+mj-lt"/>
              <a:buAutoNum type="arabicPeriod" startAt="6"/>
            </a:pPr>
            <a:r>
              <a:rPr lang="en" sz="2000" dirty="0" smtClean="0"/>
              <a:t>Urgent procedures within the first three hours that need to be carried out in the diagnosis and treatment of sepsis </a:t>
            </a:r>
            <a:r>
              <a:rPr lang="en" sz="2000" dirty="0"/>
              <a:t>are? Circle the correct statements </a:t>
            </a:r>
            <a:r>
              <a:rPr lang="en" sz="2000" dirty="0" smtClean="0"/>
              <a:t>.</a:t>
            </a:r>
          </a:p>
          <a:p>
            <a:pPr marL="457200" indent="-457200">
              <a:buFont typeface="+mj-lt"/>
              <a:buAutoNum type="alphaLcPeriod"/>
            </a:pPr>
            <a:r>
              <a:rPr lang="en" sz="2000" dirty="0" smtClean="0"/>
              <a:t>Measure the lactate </a:t>
            </a:r>
            <a:r>
              <a:rPr lang="en" sz="2000" dirty="0"/>
              <a:t>value</a:t>
            </a:r>
          </a:p>
          <a:p>
            <a:pPr marL="457200" indent="-457200">
              <a:buFont typeface="+mj-lt"/>
              <a:buAutoNum type="alphaLcPeriod"/>
            </a:pPr>
            <a:r>
              <a:rPr lang="en" sz="2000" dirty="0"/>
              <a:t>Obtain a sample for blood culture </a:t>
            </a:r>
            <a:endParaRPr lang="ru-RU" sz="2000" dirty="0" smtClean="0"/>
          </a:p>
          <a:p>
            <a:pPr marL="457200" indent="-457200">
              <a:buFont typeface="+mj-lt"/>
              <a:buAutoNum type="alphaLcPeriod"/>
            </a:pPr>
            <a:r>
              <a:rPr lang="en" sz="2000" dirty="0"/>
              <a:t>Measure central venous </a:t>
            </a:r>
            <a:r>
              <a:rPr lang="en" sz="2000" dirty="0" smtClean="0"/>
              <a:t>pressure</a:t>
            </a:r>
            <a:endParaRPr lang="ru-RU" sz="2000" dirty="0" smtClean="0"/>
          </a:p>
          <a:p>
            <a:pPr marL="457200" indent="-457200">
              <a:buFont typeface="+mj-lt"/>
              <a:buAutoNum type="alphaLcPeriod"/>
            </a:pPr>
            <a:r>
              <a:rPr lang="en" sz="2000" dirty="0" smtClean="0"/>
              <a:t>Give a broad- spectrum </a:t>
            </a:r>
            <a:r>
              <a:rPr lang="en" sz="2000" dirty="0"/>
              <a:t>antibiotic</a:t>
            </a:r>
          </a:p>
          <a:p>
            <a:pPr marL="457200" indent="-457200">
              <a:buFont typeface="+mj-lt"/>
              <a:buAutoNum type="alphaLcPeriod"/>
            </a:pPr>
            <a:r>
              <a:rPr lang="en" sz="2000" dirty="0" smtClean="0"/>
              <a:t>Administer </a:t>
            </a:r>
            <a:r>
              <a:rPr lang="en" sz="2000" dirty="0"/>
              <a:t>an infusion of 30ml/kg of crystalloid if there is hypotension or lactates &gt; </a:t>
            </a:r>
            <a:r>
              <a:rPr lang="en" sz="2000" dirty="0" smtClean="0"/>
              <a:t>4mmol/l</a:t>
            </a:r>
          </a:p>
          <a:p>
            <a:pPr marL="457200" indent="-457200">
              <a:buFont typeface="+mj-lt"/>
              <a:buAutoNum type="alphaLcPeriod"/>
            </a:pPr>
            <a:r>
              <a:rPr lang="en" sz="2000" dirty="0" smtClean="0"/>
              <a:t>Measure </a:t>
            </a:r>
            <a:r>
              <a:rPr lang="en" sz="2000" dirty="0"/>
              <a:t>central venous blood </a:t>
            </a:r>
            <a:r>
              <a:rPr lang="en" sz="2000" dirty="0" smtClean="0"/>
              <a:t>oxygen saturation</a:t>
            </a:r>
          </a:p>
          <a:p>
            <a:r>
              <a:rPr lang="en" sz="2000" dirty="0" smtClean="0"/>
              <a:t>Answers are: </a:t>
            </a:r>
            <a:r>
              <a:rPr lang="en" sz="2000" dirty="0" smtClean="0"/>
              <a:t>a, b, d, e</a:t>
            </a:r>
            <a:endParaRPr lang="sr-Latn-RS" sz="2000" dirty="0"/>
          </a:p>
          <a:p>
            <a:pPr marL="0" indent="0">
              <a:buNone/>
            </a:pPr>
            <a:endParaRPr lang="sr-Cyrl-RS" dirty="0"/>
          </a:p>
          <a:p>
            <a:endParaRPr lang="sr-Latn-RS" dirty="0"/>
          </a:p>
        </p:txBody>
      </p:sp>
    </p:spTree>
    <p:extLst>
      <p:ext uri="{BB962C8B-B14F-4D97-AF65-F5344CB8AC3E}">
        <p14:creationId xmlns:p14="http://schemas.microsoft.com/office/powerpoint/2010/main" val="985894963"/>
      </p:ext>
    </p:extLst>
  </p:cSld>
  <p:clrMapOvr>
    <a:masterClrMapping/>
  </p:clrMapOvr>
</p:sld>
</file>

<file path=ppt/slides/slide21.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Questions</a:t>
            </a:r>
            <a:endParaRPr lang="sr-Latn-RS" dirty="0"/>
          </a:p>
        </p:txBody>
      </p:sp>
      <p:sp>
        <p:nvSpPr>
          <p:cNvPr id="3" name="Content Placeholder 2"/>
          <p:cNvSpPr>
            <a:spLocks noGrp="1"/>
          </p:cNvSpPr>
          <p:nvPr>
            <p:ph idx="1"/>
          </p:nvPr>
        </p:nvSpPr>
        <p:spPr>
          <a:xfrm>
            <a:off x="1154954" y="2144110"/>
            <a:ext cx="8825659" cy="4603531"/>
          </a:xfrm>
        </p:spPr>
        <p:txBody>
          <a:bodyPr>
            <a:normAutofit fontScale="92.5%" lnSpcReduction="10%"/>
          </a:bodyPr>
          <a:lstStyle/>
          <a:p>
            <a:pPr marL="914400" indent="-914400">
              <a:buFont typeface="+mj-lt"/>
              <a:buAutoNum type="arabicPeriod" startAt="7"/>
            </a:pPr>
            <a:r>
              <a:rPr lang="en" sz="2200" dirty="0" smtClean="0"/>
              <a:t>When diagnosing sepsis, the greatest diagnostic value is:</a:t>
            </a:r>
          </a:p>
          <a:p>
            <a:pPr marL="914400" indent="-914400">
              <a:buFont typeface="+mj-lt"/>
              <a:buAutoNum type="alphaLcPeriod"/>
            </a:pPr>
            <a:r>
              <a:rPr lang="en" sz="2200" dirty="0" smtClean="0"/>
              <a:t>SE</a:t>
            </a:r>
          </a:p>
          <a:p>
            <a:pPr marL="914400" indent="-914400">
              <a:buFont typeface="+mj-lt"/>
              <a:buAutoNum type="alphaLcPeriod"/>
            </a:pPr>
            <a:r>
              <a:rPr lang="en" sz="2200" dirty="0" smtClean="0"/>
              <a:t>CRP</a:t>
            </a:r>
          </a:p>
          <a:p>
            <a:pPr marL="360000" indent="-914400">
              <a:buFont typeface="+mj-lt"/>
              <a:buAutoNum type="alphaLcPeriod"/>
            </a:pPr>
            <a:r>
              <a:rPr lang="en" sz="2200" dirty="0" smtClean="0"/>
              <a:t>PCT</a:t>
            </a:r>
          </a:p>
          <a:p>
            <a:pPr marL="914400" indent="-914400">
              <a:buFont typeface="+mj-lt"/>
              <a:buAutoNum type="alphaLcPeriod"/>
            </a:pPr>
            <a:r>
              <a:rPr lang="en" sz="2200" dirty="0" smtClean="0"/>
              <a:t>KKS (Le)</a:t>
            </a:r>
          </a:p>
          <a:p>
            <a:r>
              <a:rPr lang="en" sz="2200" dirty="0" smtClean="0"/>
              <a:t>Answer </a:t>
            </a:r>
            <a:r>
              <a:rPr lang="en" sz="2200" dirty="0" smtClean="0"/>
              <a:t>is </a:t>
            </a:r>
            <a:r>
              <a:rPr lang="en" sz="2200" dirty="0" smtClean="0"/>
              <a:t>c</a:t>
            </a:r>
            <a:endParaRPr lang="sr-Cyrl-RS" sz="2200" dirty="0" smtClean="0"/>
          </a:p>
          <a:p>
            <a:pPr marL="457200" indent="-457200">
              <a:buFont typeface="+mj-lt"/>
              <a:buAutoNum type="arabicPeriod" startAt="8"/>
            </a:pPr>
            <a:r>
              <a:rPr lang="en" sz="2200" dirty="0"/>
              <a:t>Taking blood for blood culture 2-3 times, you should </a:t>
            </a:r>
            <a:r>
              <a:rPr lang="en" sz="2200" dirty="0" smtClean="0"/>
              <a:t>:</a:t>
            </a:r>
            <a:endParaRPr lang="sr-Cyrl-RS" sz="2200" dirty="0"/>
          </a:p>
          <a:p>
            <a:pPr marL="457200" indent="-457200">
              <a:buFont typeface="+mj-lt"/>
              <a:buAutoNum type="alphaLcPeriod"/>
            </a:pPr>
            <a:r>
              <a:rPr lang="en" sz="2200" dirty="0"/>
              <a:t>It precedes the administration of antibiotics</a:t>
            </a:r>
          </a:p>
          <a:p>
            <a:pPr marL="457200" indent="-457200">
              <a:buFont typeface="+mj-lt"/>
              <a:buAutoNum type="alphaLcPeriod"/>
            </a:pPr>
            <a:r>
              <a:rPr lang="en" sz="2200" dirty="0"/>
              <a:t>It is </a:t>
            </a:r>
            <a:r>
              <a:rPr lang="en" sz="2200" dirty="0" smtClean="0"/>
              <a:t>practiced after </a:t>
            </a:r>
            <a:r>
              <a:rPr lang="en" sz="2200" dirty="0"/>
              <a:t>the administration of antibiotics</a:t>
            </a:r>
            <a:endParaRPr lang="en-US" sz="2200" dirty="0"/>
          </a:p>
          <a:p>
            <a:pPr marL="457200" indent="-457200">
              <a:buFont typeface="+mj-lt"/>
              <a:buAutoNum type="alphaLcPeriod"/>
            </a:pPr>
            <a:r>
              <a:rPr lang="en" sz="2200" dirty="0" smtClean="0"/>
              <a:t>It is not practiced</a:t>
            </a:r>
          </a:p>
          <a:p>
            <a:r>
              <a:rPr lang="en" sz="2200" dirty="0" smtClean="0"/>
              <a:t>Answer </a:t>
            </a:r>
            <a:r>
              <a:rPr lang="en" sz="2200" dirty="0" smtClean="0"/>
              <a:t>is </a:t>
            </a:r>
            <a:r>
              <a:rPr lang="en" sz="2200" dirty="0" smtClean="0"/>
              <a:t>a</a:t>
            </a:r>
            <a:endParaRPr lang="en-US" sz="2200" dirty="0"/>
          </a:p>
          <a:p>
            <a:pPr marL="457200" indent="-457200">
              <a:buFont typeface="+mj-lt"/>
              <a:buAutoNum type="arabicPeriod" startAt="8"/>
            </a:pPr>
            <a:endParaRPr lang="sr-Cyrl-RS" sz="2000" dirty="0" smtClean="0"/>
          </a:p>
        </p:txBody>
      </p:sp>
    </p:spTree>
    <p:extLst>
      <p:ext uri="{BB962C8B-B14F-4D97-AF65-F5344CB8AC3E}">
        <p14:creationId xmlns:p14="http://schemas.microsoft.com/office/powerpoint/2010/main" val="668666477"/>
      </p:ext>
    </p:extLst>
  </p:cSld>
  <p:clrMapOvr>
    <a:masterClrMapping/>
  </p:clrMapOvr>
</p:sld>
</file>

<file path=ppt/slides/slide22.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Questions</a:t>
            </a:r>
            <a:endParaRPr lang="sr-Latn-RS" dirty="0"/>
          </a:p>
        </p:txBody>
      </p:sp>
      <p:sp>
        <p:nvSpPr>
          <p:cNvPr id="3" name="Content Placeholder 2"/>
          <p:cNvSpPr>
            <a:spLocks noGrp="1"/>
          </p:cNvSpPr>
          <p:nvPr>
            <p:ph idx="1"/>
          </p:nvPr>
        </p:nvSpPr>
        <p:spPr>
          <a:xfrm>
            <a:off x="1154954" y="1957137"/>
            <a:ext cx="10684120" cy="4900863"/>
          </a:xfrm>
        </p:spPr>
        <p:txBody>
          <a:bodyPr>
            <a:normAutofit fontScale="62.5%" lnSpcReduction="20%"/>
          </a:bodyPr>
          <a:lstStyle/>
          <a:p>
            <a:endParaRPr lang="sr-Cyrl-RS" sz="3200" dirty="0"/>
          </a:p>
          <a:p>
            <a:pPr>
              <a:buFont typeface="+mj-lt"/>
              <a:buAutoNum type="arabicPeriod" startAt="9"/>
            </a:pPr>
            <a:r>
              <a:rPr lang="en" sz="3200" dirty="0"/>
              <a:t>Blood for hemocultures is taken from</a:t>
            </a:r>
          </a:p>
          <a:p>
            <a:pPr>
              <a:buFont typeface="+mj-lt"/>
              <a:buAutoNum type="alphaLcPeriod"/>
            </a:pPr>
            <a:r>
              <a:rPr lang="en" sz="3200" dirty="0" smtClean="0"/>
              <a:t>peripheral </a:t>
            </a:r>
            <a:r>
              <a:rPr lang="en" sz="3200" dirty="0"/>
              <a:t>veins</a:t>
            </a:r>
          </a:p>
          <a:p>
            <a:pPr>
              <a:buFont typeface="+mj-lt"/>
              <a:buAutoNum type="alphaLcPeriod"/>
            </a:pPr>
            <a:r>
              <a:rPr lang="en" sz="3200" dirty="0" smtClean="0"/>
              <a:t>central </a:t>
            </a:r>
            <a:r>
              <a:rPr lang="en" sz="3200" dirty="0"/>
              <a:t>venous catheter</a:t>
            </a:r>
          </a:p>
          <a:p>
            <a:pPr>
              <a:buFont typeface="+mj-lt"/>
              <a:buAutoNum type="alphaLcPeriod"/>
            </a:pPr>
            <a:r>
              <a:rPr lang="en" sz="3200" dirty="0" smtClean="0"/>
              <a:t>Inguinal </a:t>
            </a:r>
            <a:r>
              <a:rPr lang="en" sz="3200" dirty="0"/>
              <a:t>fossa</a:t>
            </a:r>
          </a:p>
          <a:p>
            <a:pPr>
              <a:buFont typeface="+mj-lt"/>
              <a:buAutoNum type="alphaLcPeriod"/>
            </a:pPr>
            <a:r>
              <a:rPr lang="en" sz="3200" dirty="0" smtClean="0"/>
              <a:t>cubital </a:t>
            </a:r>
            <a:r>
              <a:rPr lang="en" sz="3200" dirty="0"/>
              <a:t>fossa</a:t>
            </a:r>
          </a:p>
          <a:p>
            <a:r>
              <a:rPr lang="en" sz="3200" dirty="0" smtClean="0"/>
              <a:t>The answer </a:t>
            </a:r>
            <a:r>
              <a:rPr lang="en" sz="3200" dirty="0" smtClean="0"/>
              <a:t>is </a:t>
            </a:r>
            <a:r>
              <a:rPr lang="en" sz="3200" dirty="0" smtClean="0"/>
              <a:t>a</a:t>
            </a:r>
          </a:p>
          <a:p>
            <a:pPr marL="457200" indent="-457200">
              <a:buFont typeface="+mj-lt"/>
              <a:buAutoNum type="arabicPeriod" startAt="10"/>
            </a:pPr>
            <a:r>
              <a:rPr lang="en" sz="3200" dirty="0"/>
              <a:t>In hemodynamically stable patients with sepsis, corticosteroids are administered</a:t>
            </a:r>
          </a:p>
          <a:p>
            <a:pPr marL="457200" indent="-457200">
              <a:buFont typeface="+mj-lt"/>
              <a:buAutoNum type="alphaLcPeriod"/>
            </a:pPr>
            <a:r>
              <a:rPr lang="en" sz="3200" dirty="0"/>
              <a:t>Recommended</a:t>
            </a:r>
          </a:p>
          <a:p>
            <a:pPr marL="457200" indent="-457200">
              <a:buFont typeface="+mj-lt"/>
              <a:buAutoNum type="alphaLcPeriod"/>
            </a:pPr>
            <a:r>
              <a:rPr lang="en" sz="3200" dirty="0"/>
              <a:t>Not recommended</a:t>
            </a:r>
          </a:p>
          <a:p>
            <a:pPr marL="457200" indent="-457200">
              <a:buFont typeface="+mj-lt"/>
              <a:buAutoNum type="alphaLcPeriod"/>
            </a:pPr>
            <a:r>
              <a:rPr lang="en" sz="3200" dirty="0"/>
              <a:t>It is mandatory</a:t>
            </a:r>
          </a:p>
          <a:p>
            <a:pPr marL="457200" indent="-457200">
              <a:buFont typeface="+mj-lt"/>
              <a:buAutoNum type="alphaLcPeriod"/>
            </a:pPr>
            <a:r>
              <a:rPr lang="en" sz="3200" dirty="0"/>
              <a:t>It depends on the prognosis </a:t>
            </a:r>
            <a:r>
              <a:rPr lang="en" sz="3200" dirty="0" smtClean="0"/>
              <a:t>of the disease</a:t>
            </a:r>
            <a:endParaRPr lang="en-US" sz="3200" dirty="0" smtClean="0"/>
          </a:p>
          <a:p>
            <a:r>
              <a:rPr lang="en" sz="3200" dirty="0" smtClean="0"/>
              <a:t>Answer </a:t>
            </a:r>
            <a:r>
              <a:rPr lang="en" sz="3200" dirty="0" smtClean="0"/>
              <a:t>is </a:t>
            </a:r>
            <a:r>
              <a:rPr lang="en" sz="3200" dirty="0" smtClean="0"/>
              <a:t>b</a:t>
            </a:r>
            <a:endParaRPr lang="sr-Cyrl-RS" sz="3200" dirty="0"/>
          </a:p>
          <a:p>
            <a:pPr marL="457200" indent="-457200">
              <a:buFont typeface="+mj-lt"/>
              <a:buAutoNum type="arabicPeriod" startAt="10"/>
            </a:pPr>
            <a:endParaRPr lang="sr-Cyrl-RS" sz="2000" dirty="0"/>
          </a:p>
          <a:p>
            <a:endParaRPr lang="sr-Latn-RS" dirty="0"/>
          </a:p>
        </p:txBody>
      </p:sp>
    </p:spTree>
    <p:extLst>
      <p:ext uri="{BB962C8B-B14F-4D97-AF65-F5344CB8AC3E}">
        <p14:creationId xmlns:p14="http://schemas.microsoft.com/office/powerpoint/2010/main" val="1220479571"/>
      </p:ext>
    </p:extLst>
  </p:cSld>
  <p:clrMapOvr>
    <a:masterClrMapping/>
  </p:clrMapOvr>
</p:sld>
</file>

<file path=ppt/slides/slide23.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Questions</a:t>
            </a:r>
            <a:endParaRPr lang="sr-Latn-RS" dirty="0"/>
          </a:p>
        </p:txBody>
      </p:sp>
      <p:sp>
        <p:nvSpPr>
          <p:cNvPr id="3" name="Content Placeholder 2"/>
          <p:cNvSpPr>
            <a:spLocks noGrp="1"/>
          </p:cNvSpPr>
          <p:nvPr>
            <p:ph idx="1"/>
          </p:nvPr>
        </p:nvSpPr>
        <p:spPr/>
        <p:txBody>
          <a:bodyPr>
            <a:normAutofit/>
          </a:bodyPr>
          <a:lstStyle/>
          <a:p>
            <a:pPr>
              <a:buFont typeface="+mj-lt"/>
              <a:buAutoNum type="arabicPeriod" startAt="11"/>
            </a:pPr>
            <a:r>
              <a:rPr lang="en" sz="2000" dirty="0" smtClean="0"/>
              <a:t>Sepsis is the main cause of mortality</a:t>
            </a:r>
          </a:p>
          <a:p>
            <a:pPr>
              <a:buFont typeface="+mj-lt"/>
              <a:buAutoNum type="alphaLcPeriod"/>
            </a:pPr>
            <a:r>
              <a:rPr lang="en" sz="2000" dirty="0" smtClean="0"/>
              <a:t>in women</a:t>
            </a:r>
          </a:p>
          <a:p>
            <a:pPr>
              <a:buFont typeface="+mj-lt"/>
              <a:buAutoNum type="alphaLcPeriod"/>
            </a:pPr>
            <a:r>
              <a:rPr lang="sr-Latn-RS" sz="2000" dirty="0" smtClean="0"/>
              <a:t>I</a:t>
            </a:r>
            <a:r>
              <a:rPr lang="en" sz="2000" dirty="0" smtClean="0"/>
              <a:t>n men</a:t>
            </a:r>
            <a:endParaRPr lang="en" sz="2000" dirty="0" smtClean="0"/>
          </a:p>
          <a:p>
            <a:pPr>
              <a:buFont typeface="+mj-lt"/>
              <a:buAutoNum type="alphaLcPeriod"/>
            </a:pPr>
            <a:r>
              <a:rPr lang="sr-Latn-RS" sz="2000" dirty="0" smtClean="0"/>
              <a:t>I</a:t>
            </a:r>
            <a:r>
              <a:rPr lang="en" sz="2000" dirty="0" smtClean="0"/>
              <a:t>n the elderly people</a:t>
            </a:r>
            <a:endParaRPr lang="en" sz="2000" dirty="0" smtClean="0"/>
          </a:p>
          <a:p>
            <a:pPr>
              <a:buFont typeface="+mj-lt"/>
              <a:buAutoNum type="alphaLcPeriod"/>
            </a:pPr>
            <a:r>
              <a:rPr lang="sr-Latn-RS" sz="2000" dirty="0" smtClean="0"/>
              <a:t>I</a:t>
            </a:r>
            <a:r>
              <a:rPr lang="en" sz="2000" dirty="0" smtClean="0"/>
              <a:t>n the children</a:t>
            </a:r>
            <a:endParaRPr lang="en" sz="2000" dirty="0" smtClean="0"/>
          </a:p>
          <a:p>
            <a:r>
              <a:rPr lang="en" sz="2000" dirty="0" smtClean="0"/>
              <a:t>Answer </a:t>
            </a:r>
            <a:r>
              <a:rPr lang="en" sz="2000" dirty="0" smtClean="0"/>
              <a:t>is </a:t>
            </a:r>
            <a:r>
              <a:rPr lang="en" sz="2000" dirty="0" smtClean="0"/>
              <a:t>d</a:t>
            </a:r>
            <a:endParaRPr lang="sr-Latn-RS" sz="2000" dirty="0"/>
          </a:p>
        </p:txBody>
      </p:sp>
    </p:spTree>
    <p:extLst>
      <p:ext uri="{BB962C8B-B14F-4D97-AF65-F5344CB8AC3E}">
        <p14:creationId xmlns:p14="http://schemas.microsoft.com/office/powerpoint/2010/main" val="3413072420"/>
      </p:ext>
    </p:extLst>
  </p:cSld>
  <p:clrMapOvr>
    <a:masterClrMapping/>
  </p:clrMapOvr>
</p:sld>
</file>

<file path=ppt/slides/slide3.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smtClean="0"/>
              <a:t>Manifestations</a:t>
            </a:r>
            <a:endParaRPr lang="sr-Latn-R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normAutofit/>
              </a:bodyPr>
              <a:lstStyle/>
              <a:p>
                <a:r>
                  <a:rPr lang="en" sz="2000" dirty="0" smtClean="0"/>
                  <a:t>Change in body temperature (&lt;38 C</a:t>
                </a:r>
                <a:r>
                  <a:rPr lang="sr-Latn-RS" sz="2000" dirty="0" smtClean="0"/>
                  <a:t>º</a:t>
                </a:r>
                <a:r>
                  <a:rPr lang="en" sz="2000" dirty="0" smtClean="0"/>
                  <a:t>, </a:t>
                </a:r>
                <a:r>
                  <a:rPr lang="en" sz="2000" dirty="0" smtClean="0"/>
                  <a:t>&gt;36 </a:t>
                </a:r>
                <a:r>
                  <a:rPr lang="en" sz="2000" dirty="0" smtClean="0"/>
                  <a:t>C</a:t>
                </a:r>
                <a:r>
                  <a:rPr lang="sr-Latn-RS" sz="2000" dirty="0" smtClean="0"/>
                  <a:t>º</a:t>
                </a:r>
                <a:r>
                  <a:rPr lang="en" sz="2000" dirty="0" smtClean="0"/>
                  <a:t>)</a:t>
                </a:r>
                <a:endParaRPr lang="en" sz="2000" dirty="0" smtClean="0"/>
              </a:p>
              <a:p>
                <a:r>
                  <a:rPr lang="en" sz="2000" dirty="0" smtClean="0"/>
                  <a:t>Rapid heart rate (fr&gt;90/min)</a:t>
                </a:r>
              </a:p>
              <a:p>
                <a:r>
                  <a:rPr lang="en" sz="2000" dirty="0" smtClean="0"/>
                  <a:t>Increased number of respirations &lt;20/min</a:t>
                </a:r>
              </a:p>
              <a:p>
                <a:r>
                  <a:rPr lang="en" sz="2000" dirty="0" smtClean="0"/>
                  <a:t>Changes in the number of leukocytes ( &lt;12000 </a:t>
                </a:r>
                <a14:m>
                  <m:oMath xmlns:m="http://purl.oclc.org/ooxml/officeDocument/math">
                    <m:sSup>
                      <m:sSupPr>
                        <m:ctrlPr>
                          <a:rPr lang="sr-Cyrl-RS" sz="2000" i="1" dirty="0" smtClean="0">
                            <a:latin typeface="Cambria Math" panose="02040503050406030204" pitchFamily="18" charset="0"/>
                          </a:rPr>
                        </m:ctrlPr>
                      </m:sSupPr>
                      <m:e>
                        <m:r>
                          <a:rPr lang="en-US" sz="2000" b="0" i="1" dirty="0" smtClean="0">
                            <a:latin typeface="Cambria Math" panose="02040503050406030204" pitchFamily="18" charset="0"/>
                          </a:rPr>
                          <m:t>𝑚</m:t>
                        </m:r>
                      </m:e>
                      <m:sup>
                        <m:r>
                          <a:rPr lang="sr-Cyrl-RS" sz="2000" b="0" i="1" dirty="0" smtClean="0">
                            <a:latin typeface="Cambria Math" panose="02040503050406030204" pitchFamily="18" charset="0"/>
                          </a:rPr>
                          <m:t>3</m:t>
                        </m:r>
                      </m:sup>
                    </m:sSup>
                    <m:r>
                      <m:rPr>
                        <m:nor/>
                      </m:rPr>
                      <a:rPr lang="sr-Cyrl-RS" sz="2000" dirty="0" smtClean="0"/>
                      <m:t>,</m:t>
                    </m:r>
                  </m:oMath>
                </a14:m>
                <a:r>
                  <a:rPr lang="en" sz="2000" dirty="0" smtClean="0"/>
                  <a:t>or &gt;4000 m </a:t>
                </a:r>
                <a14:m>
                  <m:oMath xmlns:m="http://purl.oclc.org/ooxml/officeDocument/math">
                    <m:sSup>
                      <m:sSupPr>
                        <m:ctrlPr>
                          <a:rPr lang="sr-Cyrl-RS" sz="2000" i="1" dirty="0" smtClean="0">
                            <a:latin typeface="Cambria Math" panose="02040503050406030204" pitchFamily="18" charset="0"/>
                          </a:rPr>
                        </m:ctrlPr>
                      </m:sSupPr>
                      <m:e>
                        <m:r>
                          <a:rPr lang="en-US" sz="2000" b="0" i="1" dirty="0" smtClean="0">
                            <a:latin typeface="Cambria Math" panose="02040503050406030204" pitchFamily="18" charset="0"/>
                          </a:rPr>
                          <m:t>𝑚</m:t>
                        </m:r>
                      </m:e>
                      <m:sup>
                        <m:r>
                          <a:rPr lang="sr-Cyrl-RS" sz="2000" b="0" i="1" dirty="0" smtClean="0">
                            <a:latin typeface="Cambria Math" panose="02040503050406030204" pitchFamily="18" charset="0"/>
                          </a:rPr>
                          <m:t>3</m:t>
                        </m:r>
                      </m:sup>
                    </m:sSup>
                  </m:oMath>
                </a14:m>
                <a:r>
                  <a:rPr lang="en" sz="2000" dirty="0" smtClean="0"/>
                  <a:t>SIRS caused by toxic microorganisms is called SEPSA</a:t>
                </a:r>
              </a:p>
              <a:p>
                <a:r>
                  <a:rPr lang="en" sz="2000" dirty="0" smtClean="0"/>
                  <a:t>And it occurs after the entry of infectious agents into the circulation or due to the release of toxic products (exo and edotoxin) from some focal point into the circulation</a:t>
                </a:r>
                <a:endParaRPr lang="sr-Latn-RS" sz="20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0.276%" t="-0.891%" r="-1.312%"/>
                </a:stretch>
              </a:blipFill>
            </p:spPr>
            <p:txBody>
              <a:bodyPr/>
              <a:lstStyle/>
              <a:p>
                <a:r>
                  <a:rPr lang="sr-Latn-RS">
                    <a:noFill/>
                  </a:rPr>
                  <a:t> </a:t>
                </a:r>
              </a:p>
            </p:txBody>
          </p:sp>
        </mc:Fallback>
      </mc:AlternateContent>
    </p:spTree>
    <p:extLst>
      <p:ext uri="{BB962C8B-B14F-4D97-AF65-F5344CB8AC3E}">
        <p14:creationId xmlns:p14="http://schemas.microsoft.com/office/powerpoint/2010/main" val="3229300437"/>
      </p:ext>
    </p:extLst>
  </p:cSld>
  <p:clrMapOvr>
    <a:masterClrMapping/>
  </p:clrMapOvr>
  <p:timing>
    <p:tnLst>
      <p:par>
        <p:cTn id="1" dur="indefinite" restart="never" nodeType="tmRoot"/>
      </p:par>
    </p:tnLst>
  </p:timing>
</p:sld>
</file>

<file path=ppt/slides/slide4.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Pathogenesis </a:t>
            </a:r>
            <a:endParaRPr lang="sr-Latn-RS" dirty="0"/>
          </a:p>
        </p:txBody>
      </p:sp>
      <p:sp>
        <p:nvSpPr>
          <p:cNvPr id="3" name="Content Placeholder 2"/>
          <p:cNvSpPr>
            <a:spLocks noGrp="1"/>
          </p:cNvSpPr>
          <p:nvPr>
            <p:ph idx="1"/>
          </p:nvPr>
        </p:nvSpPr>
        <p:spPr>
          <a:xfrm>
            <a:off x="976278" y="2519417"/>
            <a:ext cx="9082121" cy="3650155"/>
          </a:xfrm>
        </p:spPr>
        <p:txBody>
          <a:bodyPr>
            <a:noAutofit/>
          </a:bodyPr>
          <a:lstStyle/>
          <a:p>
            <a:pPr marL="0" indent="0">
              <a:buNone/>
            </a:pPr>
            <a:r>
              <a:rPr lang="en" sz="2000" b="1" dirty="0" smtClean="0"/>
              <a:t>Non-specific and specific immune mechanisms</a:t>
            </a:r>
          </a:p>
          <a:p>
            <a:pPr marL="0" indent="0">
              <a:buNone/>
            </a:pPr>
            <a:r>
              <a:rPr lang="en" sz="2000" u="sng" dirty="0" smtClean="0"/>
              <a:t>Phases:</a:t>
            </a:r>
          </a:p>
          <a:p>
            <a:pPr marL="457200" indent="-457200">
              <a:buFont typeface="+mj-lt"/>
              <a:buAutoNum type="arabicPeriod"/>
            </a:pPr>
            <a:r>
              <a:rPr lang="en" sz="2000" dirty="0" smtClean="0"/>
              <a:t>Induction phase (contact of bacterial products with cells of the immune system and plasma proteins)</a:t>
            </a:r>
          </a:p>
          <a:p>
            <a:pPr marL="457200" indent="-457200">
              <a:buFont typeface="+mj-lt"/>
              <a:buAutoNum type="arabicPeriod"/>
            </a:pPr>
            <a:r>
              <a:rPr lang="en" sz="2000" dirty="0"/>
              <a:t>Activation </a:t>
            </a:r>
            <a:r>
              <a:rPr lang="en" sz="2000" dirty="0" smtClean="0"/>
              <a:t>of cells </a:t>
            </a:r>
            <a:r>
              <a:rPr lang="en" sz="2000" dirty="0" smtClean="0"/>
              <a:t>(synthesis </a:t>
            </a:r>
            <a:r>
              <a:rPr lang="en" sz="2000" dirty="0" smtClean="0"/>
              <a:t>of cytokines IL1, 6, TNF, PAF ) and activation of plasma proteins</a:t>
            </a:r>
          </a:p>
          <a:p>
            <a:pPr marL="457200" indent="-457200">
              <a:buFont typeface="+mj-lt"/>
              <a:buAutoNum type="arabicPeriod"/>
            </a:pPr>
            <a:r>
              <a:rPr lang="en" sz="2000" dirty="0" smtClean="0"/>
              <a:t>Release of synthesized cytokines (cytokine cascade)</a:t>
            </a:r>
          </a:p>
          <a:p>
            <a:pPr marL="457200" indent="-457200">
              <a:buFont typeface="+mj-lt"/>
              <a:buAutoNum type="arabicPeriod"/>
            </a:pPr>
            <a:r>
              <a:rPr lang="en" sz="2000" dirty="0"/>
              <a:t>Synthesis </a:t>
            </a:r>
            <a:r>
              <a:rPr lang="en" sz="2000" dirty="0" smtClean="0"/>
              <a:t>of secondary mediators and release of final metabolic products (reactive O2 and NO )</a:t>
            </a:r>
            <a:endParaRPr lang="sr-Latn-RS" sz="2000" dirty="0"/>
          </a:p>
        </p:txBody>
      </p:sp>
    </p:spTree>
    <p:extLst>
      <p:ext uri="{BB962C8B-B14F-4D97-AF65-F5344CB8AC3E}">
        <p14:creationId xmlns:p14="http://schemas.microsoft.com/office/powerpoint/2010/main" val="3104313211"/>
      </p:ext>
    </p:extLst>
  </p:cSld>
  <p:clrMapOvr>
    <a:masterClrMapping/>
  </p:clrMapOvr>
  <p:timing>
    <p:tnLst>
      <p:par>
        <p:cTn id="1" dur="indefinite" restart="never" nodeType="tmRoot"/>
      </p:par>
    </p:tnLst>
  </p:timing>
</p:sld>
</file>

<file path=ppt/slides/slide5.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2706" y="847545"/>
            <a:ext cx="8761413" cy="706964"/>
          </a:xfrm>
        </p:spPr>
        <p:txBody>
          <a:bodyPr>
            <a:noAutofit/>
          </a:bodyPr>
          <a:lstStyle/>
          <a:p>
            <a:r>
              <a:rPr lang="en" dirty="0"/>
              <a:t>Pathogenesis</a:t>
            </a:r>
            <a:endParaRPr lang="sr-Latn-RS" dirty="0">
              <a:solidFill>
                <a:schemeClr val="tx1"/>
              </a:solidFill>
            </a:endParaRPr>
          </a:p>
        </p:txBody>
      </p:sp>
      <p:sp>
        <p:nvSpPr>
          <p:cNvPr id="3" name="Content Placeholder 2"/>
          <p:cNvSpPr>
            <a:spLocks noGrp="1"/>
          </p:cNvSpPr>
          <p:nvPr>
            <p:ph idx="1"/>
          </p:nvPr>
        </p:nvSpPr>
        <p:spPr>
          <a:xfrm>
            <a:off x="1166648" y="2175641"/>
            <a:ext cx="9301655" cy="4779579"/>
          </a:xfrm>
        </p:spPr>
        <p:txBody>
          <a:bodyPr>
            <a:normAutofit/>
          </a:bodyPr>
          <a:lstStyle/>
          <a:p>
            <a:r>
              <a:rPr lang="en" sz="2000" dirty="0">
                <a:solidFill>
                  <a:schemeClr val="tx1"/>
                </a:solidFill>
              </a:rPr>
              <a:t>Released cytokines, mediators and metabolic products directly affect the circulation disorder, especially in vital organs, with consequent hypoperfusion and </a:t>
            </a:r>
            <a:r>
              <a:rPr lang="en" sz="2000" dirty="0" smtClean="0">
                <a:solidFill>
                  <a:schemeClr val="tx1"/>
                </a:solidFill>
              </a:rPr>
              <a:t>insufficiency .</a:t>
            </a:r>
            <a:endParaRPr lang="sr-Cyrl-RS" sz="2000" dirty="0" smtClean="0"/>
          </a:p>
          <a:p>
            <a:r>
              <a:rPr lang="en" sz="2000" dirty="0" smtClean="0"/>
              <a:t>XII coagulation factor activates the coagulation system (disseminated intravascular coagulation) and the kallikrein system, which causes vasodilatation, which causes a drop in blood pressure, </a:t>
            </a:r>
            <a:r>
              <a:rPr lang="en" sz="2000" dirty="0" smtClean="0"/>
              <a:t>the </a:t>
            </a:r>
            <a:r>
              <a:rPr lang="en" sz="2000" dirty="0" smtClean="0"/>
              <a:t>occurrence of septic shock.</a:t>
            </a:r>
          </a:p>
          <a:p>
            <a:r>
              <a:rPr lang="en" sz="2000" dirty="0" smtClean="0"/>
              <a:t>Disturbance of circulation in vital organs causes a disturbance of their function, which is referred to as multiple organ dysfunction syndrome ( MODS ).</a:t>
            </a:r>
          </a:p>
          <a:p>
            <a:r>
              <a:rPr lang="en" sz="2000" dirty="0" smtClean="0"/>
              <a:t>In septic shock, there are marked changes in the metabolism of all organic substances</a:t>
            </a:r>
            <a:endParaRPr lang="sr-Latn-RS" sz="2000" dirty="0"/>
          </a:p>
        </p:txBody>
      </p:sp>
    </p:spTree>
    <p:extLst>
      <p:ext uri="{BB962C8B-B14F-4D97-AF65-F5344CB8AC3E}">
        <p14:creationId xmlns:p14="http://schemas.microsoft.com/office/powerpoint/2010/main" val="1271663009"/>
      </p:ext>
    </p:extLst>
  </p:cSld>
  <p:clrMapOvr>
    <a:masterClrMapping/>
  </p:clrMapOvr>
  <p:timing>
    <p:tnLst>
      <p:par>
        <p:cTn id="1" dur="indefinite" restart="never" nodeType="tmRoot"/>
      </p:par>
    </p:tnLst>
  </p:timing>
</p:sld>
</file>

<file path=ppt/slides/slide6.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Diagnostic criteria for sepsis</a:t>
            </a:r>
            <a:endParaRPr lang="sr-Latn-RS" dirty="0"/>
          </a:p>
        </p:txBody>
      </p:sp>
      <p:sp>
        <p:nvSpPr>
          <p:cNvPr id="3" name="Content Placeholder 2"/>
          <p:cNvSpPr>
            <a:spLocks noGrp="1"/>
          </p:cNvSpPr>
          <p:nvPr>
            <p:ph idx="1"/>
          </p:nvPr>
        </p:nvSpPr>
        <p:spPr/>
        <p:txBody>
          <a:bodyPr>
            <a:noAutofit/>
          </a:bodyPr>
          <a:lstStyle/>
          <a:p>
            <a:pPr marL="0" indent="0">
              <a:buNone/>
            </a:pPr>
            <a:r>
              <a:rPr lang="en" sz="2000" u="sng" dirty="0" smtClean="0"/>
              <a:t>General variables:</a:t>
            </a:r>
            <a:endParaRPr lang="sr-Latn-RS" sz="2000" u="sng" dirty="0" smtClean="0"/>
          </a:p>
          <a:p>
            <a:r>
              <a:rPr lang="en" sz="2000" dirty="0" smtClean="0"/>
              <a:t>T</a:t>
            </a:r>
            <a:r>
              <a:rPr lang="en" sz="2000" dirty="0" smtClean="0"/>
              <a:t>emperature </a:t>
            </a:r>
            <a:r>
              <a:rPr lang="en" sz="2000" dirty="0" smtClean="0"/>
              <a:t>(&gt; 38.3° C)</a:t>
            </a:r>
          </a:p>
          <a:p>
            <a:r>
              <a:rPr lang="en" sz="2000" dirty="0" smtClean="0"/>
              <a:t>Hypothermia </a:t>
            </a:r>
            <a:r>
              <a:rPr lang="en" sz="2000" dirty="0"/>
              <a:t>(basal temperature &lt; 36° C)</a:t>
            </a:r>
            <a:endParaRPr lang="sr-Latn-RS" sz="2000" dirty="0" smtClean="0"/>
          </a:p>
          <a:p>
            <a:r>
              <a:rPr lang="en" sz="2000" dirty="0" smtClean="0"/>
              <a:t>Heart </a:t>
            </a:r>
            <a:r>
              <a:rPr lang="en" sz="2000" dirty="0"/>
              <a:t>rate &gt; 90/ min-1</a:t>
            </a:r>
            <a:endParaRPr lang="sr-Latn-RS" sz="2000" dirty="0" smtClean="0"/>
          </a:p>
          <a:p>
            <a:r>
              <a:rPr lang="en" sz="2000" dirty="0" smtClean="0"/>
              <a:t>Tachypnea </a:t>
            </a:r>
            <a:r>
              <a:rPr lang="en" sz="2000" dirty="0"/>
              <a:t>• Altered mental status</a:t>
            </a:r>
            <a:endParaRPr lang="sr-Latn-RS" sz="2000" dirty="0" smtClean="0"/>
          </a:p>
          <a:p>
            <a:r>
              <a:rPr lang="en" sz="2000" dirty="0" smtClean="0"/>
              <a:t>Significant </a:t>
            </a:r>
            <a:r>
              <a:rPr lang="en" sz="2000" dirty="0"/>
              <a:t>edema or positive fluid balance (&gt; 20 ml/kg over 24 h)</a:t>
            </a:r>
            <a:endParaRPr lang="sr-Latn-RS" sz="2000" dirty="0" smtClean="0"/>
          </a:p>
          <a:p>
            <a:r>
              <a:rPr lang="en" sz="2000" dirty="0" smtClean="0"/>
              <a:t> </a:t>
            </a:r>
            <a:r>
              <a:rPr lang="en" sz="2000" dirty="0"/>
              <a:t>Hyperglycemia (plasma glucose &gt; 140 mg/dl or 7.7 mmol/lmmol/l) in the absence of diabetes</a:t>
            </a:r>
            <a:endParaRPr lang="sr-Latn-RS" sz="2000" dirty="0"/>
          </a:p>
        </p:txBody>
      </p:sp>
    </p:spTree>
    <p:extLst>
      <p:ext uri="{BB962C8B-B14F-4D97-AF65-F5344CB8AC3E}">
        <p14:creationId xmlns:p14="http://schemas.microsoft.com/office/powerpoint/2010/main" val="52270536"/>
      </p:ext>
    </p:extLst>
  </p:cSld>
  <p:clrMapOvr>
    <a:masterClrMapping/>
  </p:clrMapOvr>
</p:sld>
</file>

<file path=ppt/slides/slide7.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Inflammatory variables</a:t>
            </a:r>
            <a:endParaRPr lang="sr-Latn-RS" dirty="0"/>
          </a:p>
        </p:txBody>
      </p:sp>
      <p:sp>
        <p:nvSpPr>
          <p:cNvPr id="3" name="Content Placeholder 2"/>
          <p:cNvSpPr>
            <a:spLocks noGrp="1"/>
          </p:cNvSpPr>
          <p:nvPr>
            <p:ph idx="1"/>
          </p:nvPr>
        </p:nvSpPr>
        <p:spPr/>
        <p:txBody>
          <a:bodyPr>
            <a:normAutofit/>
          </a:bodyPr>
          <a:lstStyle/>
          <a:p>
            <a:r>
              <a:rPr lang="en" sz="2000" dirty="0" smtClean="0"/>
              <a:t>Leukocytosis </a:t>
            </a:r>
            <a:r>
              <a:rPr lang="en" sz="2000" dirty="0"/>
              <a:t>( WBC count &gt; 12,000 µl -1 </a:t>
            </a:r>
            <a:r>
              <a:rPr lang="en" sz="2000" dirty="0" smtClean="0"/>
              <a:t>)</a:t>
            </a:r>
          </a:p>
          <a:p>
            <a:r>
              <a:rPr lang="en" sz="2000" dirty="0" smtClean="0"/>
              <a:t>Leukopenia </a:t>
            </a:r>
            <a:r>
              <a:rPr lang="en" sz="2000" dirty="0"/>
              <a:t>( WBC count &lt; 4000 µl -1)</a:t>
            </a:r>
            <a:endParaRPr lang="sr-Latn-RS" sz="2000" dirty="0" smtClean="0"/>
          </a:p>
          <a:p>
            <a:r>
              <a:rPr lang="en" sz="2000" dirty="0" smtClean="0"/>
              <a:t>Normal </a:t>
            </a:r>
            <a:r>
              <a:rPr lang="en" sz="2000" dirty="0"/>
              <a:t>WBC count with more than 10% immature </a:t>
            </a:r>
            <a:r>
              <a:rPr lang="en" sz="2000" dirty="0" smtClean="0"/>
              <a:t>forms</a:t>
            </a:r>
            <a:endParaRPr lang="sr-Latn-RS" sz="2000" dirty="0" smtClean="0"/>
          </a:p>
          <a:p>
            <a:r>
              <a:rPr lang="en" sz="2000" dirty="0" smtClean="0"/>
              <a:t>Plasma </a:t>
            </a:r>
            <a:r>
              <a:rPr lang="en" sz="2000" dirty="0"/>
              <a:t>C-reactive protein more than two standard deviations ( SD) above the normal value</a:t>
            </a:r>
            <a:endParaRPr lang="sr-Latn-RS" sz="2000" dirty="0" smtClean="0"/>
          </a:p>
          <a:p>
            <a:r>
              <a:rPr lang="en" sz="2000" dirty="0" smtClean="0"/>
              <a:t>Plasma </a:t>
            </a:r>
            <a:r>
              <a:rPr lang="en" sz="2000" dirty="0"/>
              <a:t>procalcitonin more than two SD above normal</a:t>
            </a:r>
            <a:endParaRPr lang="sr-Latn-RS" sz="2000" dirty="0"/>
          </a:p>
        </p:txBody>
      </p:sp>
    </p:spTree>
    <p:extLst>
      <p:ext uri="{BB962C8B-B14F-4D97-AF65-F5344CB8AC3E}">
        <p14:creationId xmlns:p14="http://schemas.microsoft.com/office/powerpoint/2010/main" val="844872329"/>
      </p:ext>
    </p:extLst>
  </p:cSld>
  <p:clrMapOvr>
    <a:masterClrMapping/>
  </p:clrMapOvr>
</p:sld>
</file>

<file path=ppt/slides/slide8.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t>Indicators of organ failure</a:t>
            </a:r>
            <a:endParaRPr lang="sr-Latn-RS" dirty="0"/>
          </a:p>
        </p:txBody>
      </p:sp>
      <p:sp>
        <p:nvSpPr>
          <p:cNvPr id="3" name="Content Placeholder 2"/>
          <p:cNvSpPr>
            <a:spLocks noGrp="1"/>
          </p:cNvSpPr>
          <p:nvPr>
            <p:ph idx="1"/>
          </p:nvPr>
        </p:nvSpPr>
        <p:spPr/>
        <p:txBody>
          <a:bodyPr>
            <a:noAutofit/>
          </a:bodyPr>
          <a:lstStyle/>
          <a:p>
            <a:r>
              <a:rPr lang="en" sz="2000" dirty="0" smtClean="0"/>
              <a:t>Arterial </a:t>
            </a:r>
            <a:r>
              <a:rPr lang="en" sz="2000" dirty="0"/>
              <a:t>hypoxemia ( </a:t>
            </a:r>
            <a:r>
              <a:rPr lang="en" sz="2000" dirty="0" smtClean="0"/>
              <a:t>PaO2</a:t>
            </a:r>
            <a:r>
              <a:rPr lang="en" sz="2000" dirty="0"/>
              <a:t>/ Fi O2 &lt; 300)</a:t>
            </a:r>
            <a:endParaRPr lang="sr-Cyrl-RS" sz="2000" dirty="0" smtClean="0"/>
          </a:p>
          <a:p>
            <a:r>
              <a:rPr lang="en" sz="2000" dirty="0" smtClean="0"/>
              <a:t>Acute </a:t>
            </a:r>
            <a:r>
              <a:rPr lang="en" sz="2000" dirty="0"/>
              <a:t>oliguria (urine output &lt; 0.5 m l/kg/h for at least 2 h, although adequate fluid replacement)</a:t>
            </a:r>
            <a:endParaRPr lang="sr-Cyrl-RS" sz="2000" dirty="0" smtClean="0"/>
          </a:p>
          <a:p>
            <a:r>
              <a:rPr lang="en" sz="2000" dirty="0" smtClean="0"/>
              <a:t>Creatinine </a:t>
            </a:r>
            <a:r>
              <a:rPr lang="en" sz="2000" dirty="0"/>
              <a:t>increase &gt; 0.5 mg/dl or 44.2 µ mol/l</a:t>
            </a:r>
            <a:endParaRPr lang="sr-Cyrl-RS" sz="2000" dirty="0" smtClean="0"/>
          </a:p>
          <a:p>
            <a:r>
              <a:rPr lang="en" sz="2000" dirty="0" smtClean="0"/>
              <a:t>Coagulation </a:t>
            </a:r>
            <a:r>
              <a:rPr lang="en" sz="2000" dirty="0"/>
              <a:t>disorders ( INR &gt; 1.5 or a P TT &gt; 60 s </a:t>
            </a:r>
            <a:r>
              <a:rPr lang="en" sz="2000" dirty="0" smtClean="0"/>
              <a:t>)</a:t>
            </a:r>
            <a:endParaRPr lang="sr-Cyrl-RS" sz="2000" dirty="0" smtClean="0"/>
          </a:p>
          <a:p>
            <a:r>
              <a:rPr lang="en" sz="2000" dirty="0" smtClean="0"/>
              <a:t>Ileus </a:t>
            </a:r>
            <a:r>
              <a:rPr lang="en" sz="2000" dirty="0"/>
              <a:t>(absent sounds of peristalsis)</a:t>
            </a:r>
            <a:endParaRPr lang="sr-Cyrl-RS" sz="2000" dirty="0" smtClean="0"/>
          </a:p>
          <a:p>
            <a:r>
              <a:rPr lang="en" sz="2000" dirty="0" smtClean="0"/>
              <a:t>Thrombocytopenia </a:t>
            </a:r>
            <a:r>
              <a:rPr lang="en" sz="2000" dirty="0"/>
              <a:t>(platelet count &lt; 100,000 µ l -1 </a:t>
            </a:r>
            <a:r>
              <a:rPr lang="en" sz="2000" dirty="0" smtClean="0"/>
              <a:t>)</a:t>
            </a:r>
            <a:endParaRPr lang="sr-Cyrl-RS" sz="2000" dirty="0" smtClean="0"/>
          </a:p>
          <a:p>
            <a:r>
              <a:rPr lang="en" sz="2000" dirty="0" smtClean="0"/>
              <a:t> • Hyperbilirubinemia </a:t>
            </a:r>
            <a:r>
              <a:rPr lang="en" sz="2000" dirty="0"/>
              <a:t>(total plasma bilirubin &gt; 4 mg/dl or 70µ mol/l)</a:t>
            </a:r>
          </a:p>
        </p:txBody>
      </p:sp>
    </p:spTree>
    <p:extLst>
      <p:ext uri="{BB962C8B-B14F-4D97-AF65-F5344CB8AC3E}">
        <p14:creationId xmlns:p14="http://schemas.microsoft.com/office/powerpoint/2010/main" val="2823527952"/>
      </p:ext>
    </p:extLst>
  </p:cSld>
  <p:clrMapOvr>
    <a:masterClrMapping/>
  </p:clrMapOvr>
</p:sld>
</file>

<file path=ppt/slides/slide9.xml><?xml version="1.0" encoding="utf-8"?>
<p:sld xmlns:a="http://purl.oclc.org/ooxml/drawingml/main" xmlns:r="http://purl.oclc.org/ooxml/officeDocument/relationships" xmlns:p="http://purl.oclc.org/ooxml/presentationml/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smtClean="0"/>
              <a:t>Treatment</a:t>
            </a:r>
            <a:endParaRPr lang="sr-Latn-RS" dirty="0"/>
          </a:p>
        </p:txBody>
      </p:sp>
      <p:sp>
        <p:nvSpPr>
          <p:cNvPr id="3" name="Content Placeholder 2"/>
          <p:cNvSpPr>
            <a:spLocks noGrp="1"/>
          </p:cNvSpPr>
          <p:nvPr>
            <p:ph idx="1"/>
          </p:nvPr>
        </p:nvSpPr>
        <p:spPr/>
        <p:txBody>
          <a:bodyPr>
            <a:normAutofit/>
          </a:bodyPr>
          <a:lstStyle/>
          <a:p>
            <a:pPr marL="0" indent="0">
              <a:buNone/>
            </a:pPr>
            <a:r>
              <a:rPr lang="en" sz="2000" b="1" dirty="0"/>
              <a:t>IT IS NECESSARY TO CARRY OUT DURING THE FIRST THREE HOURS:</a:t>
            </a:r>
            <a:endParaRPr lang="ru-RU" sz="2000" b="1" dirty="0" smtClean="0"/>
          </a:p>
          <a:p>
            <a:r>
              <a:rPr lang="en" sz="2000" dirty="0" smtClean="0"/>
              <a:t> </a:t>
            </a:r>
            <a:r>
              <a:rPr lang="en" sz="2000" dirty="0"/>
              <a:t>Measure </a:t>
            </a:r>
            <a:r>
              <a:rPr lang="en" sz="2000" dirty="0" smtClean="0"/>
              <a:t>the </a:t>
            </a:r>
            <a:r>
              <a:rPr lang="en" sz="2000" dirty="0" smtClean="0"/>
              <a:t>lactate value</a:t>
            </a:r>
            <a:endParaRPr lang="en" sz="2000" dirty="0" smtClean="0"/>
          </a:p>
          <a:p>
            <a:r>
              <a:rPr lang="en" sz="2000" dirty="0" smtClean="0"/>
              <a:t> </a:t>
            </a:r>
            <a:r>
              <a:rPr lang="en" sz="2000" dirty="0"/>
              <a:t>Obtain a sample for blood culture before administration of antibiotics</a:t>
            </a:r>
            <a:endParaRPr lang="ru-RU" sz="2000" dirty="0" smtClean="0"/>
          </a:p>
          <a:p>
            <a:r>
              <a:rPr lang="en" sz="2000" dirty="0" smtClean="0"/>
              <a:t> </a:t>
            </a:r>
            <a:r>
              <a:rPr lang="en" sz="2000" dirty="0"/>
              <a:t>Give a broad- </a:t>
            </a:r>
            <a:r>
              <a:rPr lang="en" sz="2000" dirty="0" smtClean="0"/>
              <a:t>spectrum antibiotic</a:t>
            </a:r>
          </a:p>
          <a:p>
            <a:r>
              <a:rPr lang="en" sz="2000" dirty="0" smtClean="0"/>
              <a:t>Administer </a:t>
            </a:r>
            <a:r>
              <a:rPr lang="en" sz="2000" dirty="0"/>
              <a:t>an infusion of 30ml/kg of crystalloid if there is hypotension or lactates are &gt;4mmol/l</a:t>
            </a:r>
            <a:endParaRPr lang="sr-Latn-RS" sz="2000" dirty="0"/>
          </a:p>
        </p:txBody>
      </p:sp>
    </p:spTree>
    <p:extLst>
      <p:ext uri="{BB962C8B-B14F-4D97-AF65-F5344CB8AC3E}">
        <p14:creationId xmlns:p14="http://schemas.microsoft.com/office/powerpoint/2010/main" val="3907324276"/>
      </p:ext>
    </p:extLst>
  </p:cSld>
  <p:clrMapOvr>
    <a:masterClrMapping/>
  </p:clrMapOvr>
</p:sld>
</file>

<file path=ppt/theme/_rels/theme1.xml.rels><?xml version="1.0" encoding="UTF-8" standalone="yes"?>
<Relationships xmlns="http://schemas.openxmlformats.org/package/2006/relationships"><Relationship Id="rId1" Type="http://purl.oclc.org/ooxml/officeDocument/relationships/image" Target="../media/image1.jpeg"/></Relationships>
</file>

<file path=ppt/theme/theme1.xml><?xml version="1.0" encoding="utf-8"?>
<a:theme xmlns:a="http://purl.oclc.org/ooxml/drawingml/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
                <a:lumMod val="118%"/>
              </a:schemeClr>
            </a:gs>
            <a:gs pos="100%">
              <a:schemeClr val="phClr">
                <a:tint val="92%"/>
                <a:alpha val="100%"/>
                <a:lumMod val="110%"/>
              </a:schemeClr>
            </a:gs>
          </a:gsLst>
          <a:lin ang="5400000" scaled="0"/>
        </a:gradFill>
        <a:gradFill rotWithShape="1">
          <a:gsLst>
            <a:gs pos="0%">
              <a:schemeClr val="phClr">
                <a:tint val="98%"/>
                <a:lumMod val="114%"/>
              </a:schemeClr>
            </a:gs>
            <a:gs pos="100%">
              <a:schemeClr val="phClr">
                <a:shade val="90%"/>
                <a:lumMod val="84%"/>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
              </a:srgbClr>
            </a:outerShdw>
          </a:effectLst>
        </a:effectStyle>
        <a:effectStyle>
          <a:effectLst>
            <a:outerShdw blurRad="63500" dist="38100" dir="5400000" rotWithShape="0">
              <a:srgbClr val="000000">
                <a:alpha val="6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
                <a:hueMod val="124%"/>
                <a:satMod val="148%"/>
                <a:lumMod val="124%"/>
              </a:schemeClr>
            </a:gs>
            <a:gs pos="100%">
              <a:schemeClr val="phClr">
                <a:shade val="76%"/>
                <a:hueMod val="89%"/>
                <a:satMod val="164%"/>
                <a:lumMod val="56%"/>
              </a:schemeClr>
            </a:gs>
          </a:gsLst>
          <a:path path="circle">
            <a:fillToRect l="45%" t="65%" r="125%" b="100%"/>
          </a:path>
        </a:gradFill>
        <a:blipFill rotWithShape="1">
          <a:blip xmlns:r="http://purl.oclc.org/ooxml/officeDocument/relationships" r:embed="rId1">
            <a:duotone>
              <a:schemeClr val="phClr">
                <a:shade val="69%"/>
                <a:hueMod val="91%"/>
                <a:satMod val="164%"/>
                <a:lumMod val="74%"/>
              </a:schemeClr>
              <a:schemeClr val="phClr">
                <a:hueMod val="124%"/>
                <a:satMod val="140%"/>
                <a:lumMod val="142%"/>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2.xml><?xml version="1.0" encoding="utf-8"?>
<a:theme xmlns:a="http://purl.oclc.org/ooxml/drawingml/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
                <a:satMod val="105%"/>
                <a:tint val="67%"/>
              </a:schemeClr>
            </a:gs>
            <a:gs pos="50%">
              <a:schemeClr val="phClr">
                <a:lumMod val="105%"/>
                <a:satMod val="103%"/>
                <a:tint val="73%"/>
              </a:schemeClr>
            </a:gs>
            <a:gs pos="100%">
              <a:schemeClr val="phClr">
                <a:lumMod val="105%"/>
                <a:satMod val="109%"/>
                <a:tint val="81%"/>
              </a:schemeClr>
            </a:gs>
          </a:gsLst>
          <a:lin ang="5400000" scaled="0"/>
        </a:gradFill>
        <a:gradFill rotWithShape="1">
          <a:gsLst>
            <a:gs pos="0%">
              <a:schemeClr val="phClr">
                <a:satMod val="103%"/>
                <a:lumMod val="102%"/>
                <a:tint val="94%"/>
              </a:schemeClr>
            </a:gs>
            <a:gs pos="50%">
              <a:schemeClr val="phClr">
                <a:satMod val="110%"/>
                <a:lumMod val="100%"/>
                <a:shade val="100%"/>
              </a:schemeClr>
            </a:gs>
            <a:gs pos="100%">
              <a:schemeClr val="phClr">
                <a:lumMod val="99%"/>
                <a:satMod val="120%"/>
                <a:shade val="78%"/>
              </a:schemeClr>
            </a:gs>
          </a:gsLst>
          <a:lin ang="5400000" scaled="0"/>
        </a:gradFill>
      </a:fillStyleLst>
      <a:lnStyleLst>
        <a:ln w="6350" cap="flat" cmpd="sng" algn="ctr">
          <a:solidFill>
            <a:schemeClr val="phClr"/>
          </a:solidFill>
          <a:prstDash val="solid"/>
          <a:miter lim="800%"/>
        </a:ln>
        <a:ln w="12700" cap="flat" cmpd="sng" algn="ctr">
          <a:solidFill>
            <a:schemeClr val="phClr"/>
          </a:solidFill>
          <a:prstDash val="solid"/>
          <a:miter lim="800%"/>
        </a:ln>
        <a:ln w="19050" cap="flat" cmpd="sng" algn="ctr">
          <a:solidFill>
            <a:schemeClr val="phClr"/>
          </a:solidFill>
          <a:prstDash val="solid"/>
          <a:miter lim="800%"/>
        </a:ln>
      </a:lnStyleLst>
      <a:effectStyleLst>
        <a:effectStyle>
          <a:effectLst/>
        </a:effectStyle>
        <a:effectStyle>
          <a:effectLst/>
        </a:effectStyle>
        <a:effectStyle>
          <a:effectLst>
            <a:outerShdw blurRad="57150" dist="19050" dir="5400000" algn="ctr" rotWithShape="0">
              <a:srgbClr val="000000">
                <a:alpha val="63%"/>
              </a:srgbClr>
            </a:outerShdw>
          </a:effectLst>
        </a:effectStyle>
      </a:effectStyleLst>
      <a:bgFillStyleLst>
        <a:solidFill>
          <a:schemeClr val="phClr"/>
        </a:solidFill>
        <a:solidFill>
          <a:schemeClr val="phClr">
            <a:tint val="95%"/>
            <a:satMod val="170%"/>
          </a:schemeClr>
        </a:solidFill>
        <a:gradFill rotWithShape="1">
          <a:gsLst>
            <a:gs pos="0%">
              <a:schemeClr val="phClr">
                <a:tint val="93%"/>
                <a:satMod val="150%"/>
                <a:shade val="98%"/>
                <a:lumMod val="102%"/>
              </a:schemeClr>
            </a:gs>
            <a:gs pos="50%">
              <a:schemeClr val="phClr">
                <a:tint val="98%"/>
                <a:satMod val="130%"/>
                <a:shade val="90%"/>
                <a:lumMod val="103%"/>
              </a:schemeClr>
            </a:gs>
            <a:gs pos="100%">
              <a:schemeClr val="phClr">
                <a:shade val="63%"/>
                <a:satMod val="12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purl.oclc.org/ooxml/officeDocument/extendedProperties" xmlns:vt="http://purl.oclc.org/ooxml/officeDocument/docPropsVTypes">
  <Template>Ion Boardroom</Template>
  <TotalTime>389</TotalTime>
  <Words>1391</Words>
  <Application>Microsoft Office PowerPoint</Application>
  <PresentationFormat>Widescreen</PresentationFormat>
  <Paragraphs>158</Paragraphs>
  <Slides>23</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Arial</vt:lpstr>
      <vt:lpstr>Calibri</vt:lpstr>
      <vt:lpstr>Cambria Math</vt:lpstr>
      <vt:lpstr>Century Gothic</vt:lpstr>
      <vt:lpstr>Wingdings 3</vt:lpstr>
      <vt:lpstr>Ion Boardroom</vt:lpstr>
      <vt:lpstr>Sepsis</vt:lpstr>
      <vt:lpstr>Sepsis</vt:lpstr>
      <vt:lpstr>Manifestations</vt:lpstr>
      <vt:lpstr>Pathogenesis </vt:lpstr>
      <vt:lpstr>Pathogenesis</vt:lpstr>
      <vt:lpstr>Diagnostic criteria for sepsis</vt:lpstr>
      <vt:lpstr>Inflammatory variables</vt:lpstr>
      <vt:lpstr>Indicators of organ failure</vt:lpstr>
      <vt:lpstr>Treatment</vt:lpstr>
      <vt:lpstr>Treatment</vt:lpstr>
      <vt:lpstr>Case presentation</vt:lpstr>
      <vt:lpstr>Case presentation</vt:lpstr>
      <vt:lpstr>Case presentation</vt:lpstr>
      <vt:lpstr>Case presentation</vt:lpstr>
      <vt:lpstr>Case presentation</vt:lpstr>
      <vt:lpstr>Case presentation</vt:lpstr>
      <vt:lpstr>Questions </vt:lpstr>
      <vt:lpstr>Questions</vt:lpstr>
      <vt:lpstr>Questions</vt:lpstr>
      <vt:lpstr>Questions</vt:lpstr>
      <vt:lpstr>Questions</vt:lpstr>
      <vt:lpstr>Questions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Korisnik</dc:creator>
  <cp:lastModifiedBy>Korisnik</cp:lastModifiedBy>
  <cp:revision>39</cp:revision>
  <dcterms:created xsi:type="dcterms:W3CDTF">2024-01-16T16:33:47Z</dcterms:created>
  <dcterms:modified xsi:type="dcterms:W3CDTF">2024-02-03T17:49:36Z</dcterms:modified>
</cp:coreProperties>
</file>